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Roboto"/>
      <p:regular r:id="rId34"/>
      <p:bold r:id="rId35"/>
      <p:italic r:id="rId36"/>
      <p:boldItalic r:id="rId37"/>
    </p:embeddedFont>
    <p:embeddedFont>
      <p:font typeface="Merriweather"/>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erriweather-italic.fntdata"/><Relationship Id="rId20" Type="http://schemas.openxmlformats.org/officeDocument/2006/relationships/slide" Target="slides/slide15.xml"/><Relationship Id="rId41" Type="http://schemas.openxmlformats.org/officeDocument/2006/relationships/font" Target="fonts/Merriweather-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bold.fntdata"/><Relationship Id="rId12" Type="http://schemas.openxmlformats.org/officeDocument/2006/relationships/slide" Target="slides/slide7.xml"/><Relationship Id="rId34" Type="http://schemas.openxmlformats.org/officeDocument/2006/relationships/font" Target="fonts/Roboto-regular.fntdata"/><Relationship Id="rId15" Type="http://schemas.openxmlformats.org/officeDocument/2006/relationships/slide" Target="slides/slide10.xml"/><Relationship Id="rId37" Type="http://schemas.openxmlformats.org/officeDocument/2006/relationships/font" Target="fonts/Roboto-boldItalic.fntdata"/><Relationship Id="rId14" Type="http://schemas.openxmlformats.org/officeDocument/2006/relationships/slide" Target="slides/slide9.xml"/><Relationship Id="rId36" Type="http://schemas.openxmlformats.org/officeDocument/2006/relationships/font" Target="fonts/Roboto-italic.fntdata"/><Relationship Id="rId17" Type="http://schemas.openxmlformats.org/officeDocument/2006/relationships/slide" Target="slides/slide12.xml"/><Relationship Id="rId39" Type="http://schemas.openxmlformats.org/officeDocument/2006/relationships/font" Target="fonts/Merriweather-bold.fntdata"/><Relationship Id="rId16" Type="http://schemas.openxmlformats.org/officeDocument/2006/relationships/slide" Target="slides/slide11.xml"/><Relationship Id="rId38" Type="http://schemas.openxmlformats.org/officeDocument/2006/relationships/font" Target="fonts/Merriweather-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a169e232f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a169e232f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a169e232f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a169e232f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a169e232f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a169e232f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ec65e9bb3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ec65e9bb3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a28e1dd7c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a28e1dd7c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a169e232f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a169e232f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xgboost</a:t>
            </a:r>
            <a:endParaRPr/>
          </a:p>
          <a:p>
            <a:pPr indent="0" lvl="0" marL="0" rtl="0" algn="l">
              <a:spcBef>
                <a:spcPts val="0"/>
              </a:spcBef>
              <a:spcAft>
                <a:spcPts val="0"/>
              </a:spcAft>
              <a:buNone/>
            </a:pPr>
            <a:r>
              <a:rPr lang="en"/>
              <a:t>why I didn’t use naive bayes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ec651a1032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ec651a1032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8e57afa4e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8e57afa4e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a:t>Easy to interpret</a:t>
            </a:r>
            <a:endParaRPr/>
          </a:p>
          <a:p>
            <a:pPr indent="0" lvl="0" marL="0" rtl="0" algn="l">
              <a:spcBef>
                <a:spcPts val="0"/>
              </a:spcBef>
              <a:spcAft>
                <a:spcPts val="0"/>
              </a:spcAft>
              <a:buNone/>
            </a:pPr>
            <a:r>
              <a:rPr lang="en"/>
              <a:t>-Practical, easy for business people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ec651a1032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ec651a1032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8e57afa4e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8e57afa4e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ec5f144af6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ec5f144af6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a2b96ef9b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a2b96ef9b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rgbClr val="666666"/>
                </a:solidFill>
                <a:latin typeface="Roboto"/>
                <a:ea typeface="Roboto"/>
                <a:cs typeface="Roboto"/>
                <a:sym typeface="Roboto"/>
              </a:rPr>
              <a:t>-Ability to efficiently processes the dataset's combination of categorical and numerical data.</a:t>
            </a:r>
            <a:endParaRPr sz="1300">
              <a:solidFill>
                <a:srgbClr val="666666"/>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300">
                <a:solidFill>
                  <a:srgbClr val="666666"/>
                </a:solidFill>
                <a:latin typeface="Roboto"/>
                <a:ea typeface="Roboto"/>
                <a:cs typeface="Roboto"/>
                <a:sym typeface="Roboto"/>
              </a:rPr>
              <a:t>-Multiple trees reduce the risk of overfitting, improving generalizability.</a:t>
            </a:r>
            <a:endParaRPr sz="1300">
              <a:solidFill>
                <a:srgbClr val="666666"/>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300">
                <a:solidFill>
                  <a:srgbClr val="666666"/>
                </a:solidFill>
                <a:latin typeface="Roboto"/>
                <a:ea typeface="Roboto"/>
                <a:cs typeface="Roboto"/>
                <a:sym typeface="Roboto"/>
              </a:rPr>
              <a:t>- Provides insights into which factors most influence match outcomes, valuable for strategic analysis.</a:t>
            </a:r>
            <a:endParaRPr sz="1300">
              <a:solidFill>
                <a:srgbClr val="666666"/>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300">
                <a:solidFill>
                  <a:srgbClr val="666666"/>
                </a:solidFill>
                <a:latin typeface="Roboto"/>
                <a:ea typeface="Roboto"/>
                <a:cs typeface="Roboto"/>
                <a:sym typeface="Roboto"/>
              </a:rPr>
              <a:t>- Stand out to have high accuracy and can handle the dataset's potential non-linear relationships.</a:t>
            </a:r>
            <a:endParaRPr sz="1300">
              <a:solidFill>
                <a:srgbClr val="666666"/>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300">
              <a:solidFill>
                <a:srgbClr val="666666"/>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ec651a103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ec651a103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8e57afa4e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8e57afa4e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a28e1dd7c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a28e1dd7c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a28e1dd7c4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a28e1dd7c4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a28e1dd7c4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a28e1dd7c4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a28e1dd7c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a28e1dd7c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a28e1dd7c4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a28e1dd7c4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a28e1dd7c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a28e1dd7c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-Game developers can buff or nerf ( remaster/ balance)</a:t>
            </a:r>
            <a:endParaRPr/>
          </a:p>
          <a:p>
            <a:pPr indent="0" lvl="0" marL="0" rtl="0" algn="l">
              <a:spcBef>
                <a:spcPts val="0"/>
              </a:spcBef>
              <a:spcAft>
                <a:spcPts val="0"/>
              </a:spcAft>
              <a:buNone/>
            </a:pPr>
            <a:r>
              <a:rPr lang="en"/>
              <a:t>-Stage balance/redesign stages in order for more people to want to play on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eSport Teams:</a:t>
            </a:r>
            <a:endParaRPr/>
          </a:p>
          <a:p>
            <a:pPr indent="-298450" lvl="0" marL="457200" rtl="0" algn="l">
              <a:spcBef>
                <a:spcPts val="0"/>
              </a:spcBef>
              <a:spcAft>
                <a:spcPts val="0"/>
              </a:spcAft>
              <a:buSzPts val="1100"/>
              <a:buChar char="-"/>
            </a:pPr>
            <a:r>
              <a:rPr lang="en"/>
              <a:t>who the player, opponent, tournament =&gt; player skill is the most important factor</a:t>
            </a:r>
            <a:endParaRPr/>
          </a:p>
          <a:p>
            <a:pPr indent="-298450" lvl="0" marL="457200" rtl="0" algn="l">
              <a:spcBef>
                <a:spcPts val="0"/>
              </a:spcBef>
              <a:spcAft>
                <a:spcPts val="0"/>
              </a:spcAft>
              <a:buSzPts val="1100"/>
              <a:buChar char="-"/>
            </a:pPr>
            <a:r>
              <a:rPr lang="en"/>
              <a:t>Better predicting of win rates =&gt; Better decisions on who to sponsor safely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TOs:</a:t>
            </a:r>
            <a:endParaRPr/>
          </a:p>
          <a:p>
            <a:pPr indent="-298450" lvl="0" marL="457200" rtl="0" algn="l">
              <a:spcBef>
                <a:spcPts val="0"/>
              </a:spcBef>
              <a:spcAft>
                <a:spcPts val="0"/>
              </a:spcAft>
              <a:buSzPts val="1100"/>
              <a:buChar char="-"/>
            </a:pPr>
            <a:r>
              <a:rPr lang="en"/>
              <a:t>Seed the bracket fairly</a:t>
            </a:r>
            <a:endParaRPr/>
          </a:p>
          <a:p>
            <a:pPr indent="-298450" lvl="0" marL="457200" rtl="0" algn="l">
              <a:spcBef>
                <a:spcPts val="0"/>
              </a:spcBef>
              <a:spcAft>
                <a:spcPts val="0"/>
              </a:spcAft>
              <a:buSzPts val="1100"/>
              <a:buChar char="-"/>
            </a:pPr>
            <a:r>
              <a:rPr lang="en"/>
              <a:t>Best of doesn’t matter that much =&gt; reduce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a28e1dd7c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a28e1dd7c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ec5f144af6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ec5f144af6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ec5f144af6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ec5f144af6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a155580a2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a155580a2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a155580a2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a155580a2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ec65e9bb3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ec65e9bb3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a155580a2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a155580a2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4.jpg"/><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2.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9.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hyperlink" Target="https://www.kaggle.com/datasets/thomasdubail/super-smash-bros-database/" TargetMode="Externa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43287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CS 513-B Final Project</a:t>
            </a:r>
            <a:endParaRPr/>
          </a:p>
        </p:txBody>
      </p:sp>
      <p:sp>
        <p:nvSpPr>
          <p:cNvPr id="65" name="Google Shape;65;p13"/>
          <p:cNvSpPr txBox="1"/>
          <p:nvPr>
            <p:ph idx="1" type="subTitle"/>
          </p:nvPr>
        </p:nvSpPr>
        <p:spPr>
          <a:xfrm>
            <a:off x="548275" y="3228050"/>
            <a:ext cx="5571900" cy="1082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b="1" lang="en">
                <a:solidFill>
                  <a:schemeClr val="dk2"/>
                </a:solidFill>
              </a:rPr>
              <a:t>By:</a:t>
            </a:r>
            <a:r>
              <a:rPr lang="en">
                <a:solidFill>
                  <a:schemeClr val="dk2"/>
                </a:solidFill>
              </a:rPr>
              <a:t> Matthew Angelakos(</a:t>
            </a:r>
            <a:r>
              <a:rPr lang="en" sz="1650">
                <a:solidFill>
                  <a:schemeClr val="dk2"/>
                </a:solidFill>
              </a:rPr>
              <a:t>20005936</a:t>
            </a:r>
            <a:r>
              <a:rPr lang="en">
                <a:solidFill>
                  <a:schemeClr val="dk2"/>
                </a:solidFill>
              </a:rPr>
              <a:t>)        </a:t>
            </a:r>
            <a:r>
              <a:rPr lang="en">
                <a:solidFill>
                  <a:schemeClr val="lt1"/>
                </a:solidFill>
              </a:rPr>
              <a:t>    </a:t>
            </a:r>
            <a:r>
              <a:rPr lang="en">
                <a:solidFill>
                  <a:schemeClr val="lt1"/>
                </a:solidFill>
              </a:rPr>
              <a:t> Tri Luu(20007629)</a:t>
            </a:r>
            <a:endParaRPr>
              <a:solidFill>
                <a:schemeClr val="lt1"/>
              </a:solidFill>
            </a:endParaRPr>
          </a:p>
          <a:p>
            <a:pPr indent="0" lvl="0" marL="0" rtl="0" algn="l">
              <a:spcBef>
                <a:spcPts val="0"/>
              </a:spcBef>
              <a:spcAft>
                <a:spcPts val="0"/>
              </a:spcAft>
              <a:buNone/>
            </a:pPr>
            <a:r>
              <a:rPr b="1" lang="en">
                <a:solidFill>
                  <a:schemeClr val="dk2"/>
                </a:solidFill>
              </a:rPr>
              <a:t>Section: </a:t>
            </a:r>
            <a:r>
              <a:rPr lang="en">
                <a:solidFill>
                  <a:schemeClr val="dk2"/>
                </a:solidFill>
              </a:rPr>
              <a:t>B </a:t>
            </a:r>
            <a:endParaRPr>
              <a:solidFill>
                <a:schemeClr val="dk2"/>
              </a:solidFill>
            </a:endParaRPr>
          </a:p>
          <a:p>
            <a:pPr indent="0" lvl="0" marL="0" rtl="0" algn="l">
              <a:spcBef>
                <a:spcPts val="0"/>
              </a:spcBef>
              <a:spcAft>
                <a:spcPts val="0"/>
              </a:spcAft>
              <a:buNone/>
            </a:pPr>
            <a:r>
              <a:rPr b="1" lang="en">
                <a:solidFill>
                  <a:schemeClr val="dk2"/>
                </a:solidFill>
              </a:rPr>
              <a:t>Group: </a:t>
            </a:r>
            <a:r>
              <a:rPr lang="en">
                <a:solidFill>
                  <a:schemeClr val="dk2"/>
                </a:solidFill>
              </a:rPr>
              <a:t>22 </a:t>
            </a:r>
            <a:endParaRPr>
              <a:solidFill>
                <a:schemeClr val="dk2"/>
              </a:solidFill>
            </a:endParaRPr>
          </a:p>
          <a:p>
            <a:pPr indent="0" lvl="0" marL="0" rtl="0" algn="l">
              <a:spcBef>
                <a:spcPts val="0"/>
              </a:spcBef>
              <a:spcAft>
                <a:spcPts val="0"/>
              </a:spcAft>
              <a:buNone/>
            </a:pPr>
            <a:r>
              <a:rPr b="1" lang="en">
                <a:solidFill>
                  <a:schemeClr val="dk2"/>
                </a:solidFill>
              </a:rPr>
              <a:t>Project </a:t>
            </a:r>
            <a:r>
              <a:rPr b="1" lang="en">
                <a:solidFill>
                  <a:schemeClr val="lt1"/>
                </a:solidFill>
              </a:rPr>
              <a:t>Name:</a:t>
            </a:r>
            <a:r>
              <a:rPr lang="en">
                <a:solidFill>
                  <a:schemeClr val="lt1"/>
                </a:solidFill>
              </a:rPr>
              <a:t> Super Smash Brothers Melee Win Loss Classification</a:t>
            </a:r>
            <a:endParaRPr>
              <a:solidFill>
                <a:schemeClr val="lt1"/>
              </a:solidFill>
            </a:endParaRPr>
          </a:p>
        </p:txBody>
      </p:sp>
      <p:pic>
        <p:nvPicPr>
          <p:cNvPr id="66" name="Google Shape;66;p13"/>
          <p:cNvPicPr preferRelativeResize="0"/>
          <p:nvPr/>
        </p:nvPicPr>
        <p:blipFill>
          <a:blip r:embed="rId3">
            <a:alphaModFix/>
          </a:blip>
          <a:stretch>
            <a:fillRect/>
          </a:stretch>
        </p:blipFill>
        <p:spPr>
          <a:xfrm>
            <a:off x="907700" y="1098675"/>
            <a:ext cx="1597025" cy="2129377"/>
          </a:xfrm>
          <a:prstGeom prst="rect">
            <a:avLst/>
          </a:prstGeom>
          <a:noFill/>
          <a:ln>
            <a:noFill/>
          </a:ln>
        </p:spPr>
      </p:pic>
      <p:pic>
        <p:nvPicPr>
          <p:cNvPr id="67" name="Google Shape;67;p13"/>
          <p:cNvPicPr preferRelativeResize="0"/>
          <p:nvPr/>
        </p:nvPicPr>
        <p:blipFill>
          <a:blip r:embed="rId4">
            <a:alphaModFix/>
          </a:blip>
          <a:stretch>
            <a:fillRect/>
          </a:stretch>
        </p:blipFill>
        <p:spPr>
          <a:xfrm>
            <a:off x="3711250" y="1134350"/>
            <a:ext cx="2012490" cy="21293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1st Cleaned Data Set</a:t>
            </a:r>
            <a:endParaRPr/>
          </a:p>
        </p:txBody>
      </p:sp>
      <p:pic>
        <p:nvPicPr>
          <p:cNvPr id="135" name="Google Shape;135;p22"/>
          <p:cNvPicPr preferRelativeResize="0"/>
          <p:nvPr/>
        </p:nvPicPr>
        <p:blipFill>
          <a:blip r:embed="rId3">
            <a:alphaModFix/>
          </a:blip>
          <a:stretch>
            <a:fillRect/>
          </a:stretch>
        </p:blipFill>
        <p:spPr>
          <a:xfrm>
            <a:off x="2434150" y="1261775"/>
            <a:ext cx="4389362" cy="3714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Cleaning Part 6</a:t>
            </a:r>
            <a:endParaRPr/>
          </a:p>
        </p:txBody>
      </p:sp>
      <p:sp>
        <p:nvSpPr>
          <p:cNvPr id="141" name="Google Shape;141;p23"/>
          <p:cNvSpPr txBox="1"/>
          <p:nvPr/>
        </p:nvSpPr>
        <p:spPr>
          <a:xfrm>
            <a:off x="114475" y="1366000"/>
            <a:ext cx="8928600" cy="36477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If we wish to use certain models it will need to be a numerical dataset so we convert the dataframe to be numerical and also save it into a different dataset</a:t>
            </a:r>
            <a:endParaRPr sz="1300">
              <a:solidFill>
                <a:schemeClr val="dk2"/>
              </a:solidFill>
              <a:latin typeface="Roboto"/>
              <a:ea typeface="Roboto"/>
              <a:cs typeface="Roboto"/>
              <a:sym typeface="Roboto"/>
            </a:endParaRPr>
          </a:p>
        </p:txBody>
      </p:sp>
      <p:pic>
        <p:nvPicPr>
          <p:cNvPr id="142" name="Google Shape;142;p23"/>
          <p:cNvPicPr preferRelativeResize="0"/>
          <p:nvPr/>
        </p:nvPicPr>
        <p:blipFill>
          <a:blip r:embed="rId3">
            <a:alphaModFix/>
          </a:blip>
          <a:stretch>
            <a:fillRect/>
          </a:stretch>
        </p:blipFill>
        <p:spPr>
          <a:xfrm>
            <a:off x="1517113" y="1857363"/>
            <a:ext cx="5819775" cy="3286125"/>
          </a:xfrm>
          <a:prstGeom prst="rect">
            <a:avLst/>
          </a:prstGeom>
          <a:noFill/>
          <a:ln>
            <a:noFill/>
          </a:ln>
        </p:spPr>
      </p:pic>
      <p:pic>
        <p:nvPicPr>
          <p:cNvPr id="143" name="Google Shape;143;p23"/>
          <p:cNvPicPr preferRelativeResize="0"/>
          <p:nvPr/>
        </p:nvPicPr>
        <p:blipFill>
          <a:blip r:embed="rId4">
            <a:alphaModFix/>
          </a:blip>
          <a:stretch>
            <a:fillRect/>
          </a:stretch>
        </p:blipFill>
        <p:spPr>
          <a:xfrm>
            <a:off x="1507600" y="1857375"/>
            <a:ext cx="5838825" cy="3286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2nd Cleaned Data Set</a:t>
            </a:r>
            <a:endParaRPr/>
          </a:p>
        </p:txBody>
      </p:sp>
      <p:pic>
        <p:nvPicPr>
          <p:cNvPr id="149" name="Google Shape;149;p24"/>
          <p:cNvPicPr preferRelativeResize="0"/>
          <p:nvPr/>
        </p:nvPicPr>
        <p:blipFill>
          <a:blip r:embed="rId3">
            <a:alphaModFix/>
          </a:blip>
          <a:stretch>
            <a:fillRect/>
          </a:stretch>
        </p:blipFill>
        <p:spPr>
          <a:xfrm>
            <a:off x="1931300" y="1877300"/>
            <a:ext cx="5151276" cy="3266200"/>
          </a:xfrm>
          <a:prstGeom prst="rect">
            <a:avLst/>
          </a:prstGeom>
          <a:noFill/>
          <a:ln>
            <a:noFill/>
          </a:ln>
        </p:spPr>
      </p:pic>
      <p:sp>
        <p:nvSpPr>
          <p:cNvPr id="150" name="Google Shape;150;p24"/>
          <p:cNvSpPr txBox="1"/>
          <p:nvPr/>
        </p:nvSpPr>
        <p:spPr>
          <a:xfrm>
            <a:off x="84175" y="1355100"/>
            <a:ext cx="8975700" cy="4536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Each number in this new dataset </a:t>
            </a:r>
            <a:r>
              <a:rPr lang="en" sz="1300">
                <a:solidFill>
                  <a:schemeClr val="dk2"/>
                </a:solidFill>
                <a:latin typeface="Roboto"/>
                <a:ea typeface="Roboto"/>
                <a:cs typeface="Roboto"/>
                <a:sym typeface="Roboto"/>
              </a:rPr>
              <a:t>represents a unique value in the other dataset based on a label encoder. </a:t>
            </a:r>
            <a:endParaRPr sz="1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1083300 rows in total!</a:t>
            </a:r>
            <a:endParaRPr sz="1300">
              <a:solidFill>
                <a:schemeClr val="dk2"/>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Attributes Explained</a:t>
            </a:r>
            <a:endParaRPr/>
          </a:p>
        </p:txBody>
      </p:sp>
      <p:sp>
        <p:nvSpPr>
          <p:cNvPr id="156" name="Google Shape;156;p25"/>
          <p:cNvSpPr txBox="1"/>
          <p:nvPr/>
        </p:nvSpPr>
        <p:spPr>
          <a:xfrm>
            <a:off x="311725" y="1274425"/>
            <a:ext cx="4083900" cy="36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Roboto"/>
                <a:ea typeface="Roboto"/>
                <a:cs typeface="Roboto"/>
                <a:sym typeface="Roboto"/>
              </a:rPr>
              <a:t>Attribute Values(11 attributes)</a:t>
            </a:r>
            <a:endParaRPr b="1" sz="1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Roboto"/>
              <a:buChar char="-"/>
            </a:pPr>
            <a:r>
              <a:rPr b="1" lang="en" sz="1300">
                <a:solidFill>
                  <a:schemeClr val="dk2"/>
                </a:solidFill>
                <a:latin typeface="Roboto"/>
                <a:ea typeface="Roboto"/>
                <a:cs typeface="Roboto"/>
                <a:sym typeface="Roboto"/>
              </a:rPr>
              <a:t>tournament_key:</a:t>
            </a:r>
            <a:r>
              <a:rPr lang="en" sz="1300">
                <a:solidFill>
                  <a:schemeClr val="dk2"/>
                </a:solidFill>
                <a:latin typeface="Roboto"/>
                <a:ea typeface="Roboto"/>
                <a:cs typeface="Roboto"/>
                <a:sym typeface="Roboto"/>
              </a:rPr>
              <a:t> What tournament the match </a:t>
            </a:r>
            <a:r>
              <a:rPr lang="en" sz="1300">
                <a:solidFill>
                  <a:schemeClr val="dk2"/>
                </a:solidFill>
                <a:latin typeface="Roboto"/>
                <a:ea typeface="Roboto"/>
                <a:cs typeface="Roboto"/>
                <a:sym typeface="Roboto"/>
              </a:rPr>
              <a:t>occurred</a:t>
            </a:r>
            <a:r>
              <a:rPr lang="en" sz="1300">
                <a:solidFill>
                  <a:schemeClr val="dk2"/>
                </a:solidFill>
                <a:latin typeface="Roboto"/>
                <a:ea typeface="Roboto"/>
                <a:cs typeface="Roboto"/>
                <a:sym typeface="Roboto"/>
              </a:rPr>
              <a:t> at</a:t>
            </a:r>
            <a:endParaRPr sz="1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Roboto"/>
              <a:buChar char="-"/>
            </a:pPr>
            <a:r>
              <a:rPr b="1" lang="en" sz="1300">
                <a:solidFill>
                  <a:schemeClr val="dk2"/>
                </a:solidFill>
                <a:latin typeface="Roboto"/>
                <a:ea typeface="Roboto"/>
                <a:cs typeface="Roboto"/>
                <a:sym typeface="Roboto"/>
              </a:rPr>
              <a:t>p</a:t>
            </a:r>
            <a:r>
              <a:rPr b="1" lang="en" sz="1300">
                <a:solidFill>
                  <a:schemeClr val="dk2"/>
                </a:solidFill>
                <a:latin typeface="Roboto"/>
                <a:ea typeface="Roboto"/>
                <a:cs typeface="Roboto"/>
                <a:sym typeface="Roboto"/>
              </a:rPr>
              <a:t>layer_id:</a:t>
            </a:r>
            <a:r>
              <a:rPr lang="en" sz="1300">
                <a:solidFill>
                  <a:schemeClr val="dk2"/>
                </a:solidFill>
                <a:latin typeface="Roboto"/>
                <a:ea typeface="Roboto"/>
                <a:cs typeface="Roboto"/>
                <a:sym typeface="Roboto"/>
              </a:rPr>
              <a:t> Who the player is</a:t>
            </a:r>
            <a:endParaRPr sz="1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Roboto"/>
              <a:buChar char="-"/>
            </a:pPr>
            <a:r>
              <a:rPr b="1" lang="en" sz="1300">
                <a:solidFill>
                  <a:schemeClr val="dk2"/>
                </a:solidFill>
                <a:latin typeface="Roboto"/>
                <a:ea typeface="Roboto"/>
                <a:cs typeface="Roboto"/>
                <a:sym typeface="Roboto"/>
              </a:rPr>
              <a:t>o</a:t>
            </a:r>
            <a:r>
              <a:rPr b="1" lang="en" sz="1300">
                <a:solidFill>
                  <a:schemeClr val="dk2"/>
                </a:solidFill>
                <a:latin typeface="Roboto"/>
                <a:ea typeface="Roboto"/>
                <a:cs typeface="Roboto"/>
                <a:sym typeface="Roboto"/>
              </a:rPr>
              <a:t>pponent_id:</a:t>
            </a:r>
            <a:r>
              <a:rPr lang="en" sz="1300">
                <a:solidFill>
                  <a:schemeClr val="dk2"/>
                </a:solidFill>
                <a:latin typeface="Roboto"/>
                <a:ea typeface="Roboto"/>
                <a:cs typeface="Roboto"/>
                <a:sym typeface="Roboto"/>
              </a:rPr>
              <a:t> Who the opponent is</a:t>
            </a:r>
            <a:endParaRPr sz="1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Roboto"/>
              <a:buChar char="-"/>
            </a:pPr>
            <a:r>
              <a:rPr b="1" lang="en" sz="1300">
                <a:solidFill>
                  <a:schemeClr val="dk2"/>
                </a:solidFill>
                <a:latin typeface="Roboto"/>
                <a:ea typeface="Roboto"/>
                <a:cs typeface="Roboto"/>
                <a:sym typeface="Roboto"/>
              </a:rPr>
              <a:t>l</a:t>
            </a:r>
            <a:r>
              <a:rPr b="1" lang="en" sz="1300">
                <a:solidFill>
                  <a:schemeClr val="dk2"/>
                </a:solidFill>
                <a:latin typeface="Roboto"/>
                <a:ea typeface="Roboto"/>
                <a:cs typeface="Roboto"/>
                <a:sym typeface="Roboto"/>
              </a:rPr>
              <a:t>ocation_names:</a:t>
            </a:r>
            <a:r>
              <a:rPr lang="en" sz="1300">
                <a:solidFill>
                  <a:schemeClr val="dk2"/>
                </a:solidFill>
                <a:latin typeface="Roboto"/>
                <a:ea typeface="Roboto"/>
                <a:cs typeface="Roboto"/>
                <a:sym typeface="Roboto"/>
              </a:rPr>
              <a:t> What round of the tournament it </a:t>
            </a:r>
            <a:r>
              <a:rPr lang="en" sz="1300">
                <a:solidFill>
                  <a:schemeClr val="dk2"/>
                </a:solidFill>
                <a:latin typeface="Roboto"/>
                <a:ea typeface="Roboto"/>
                <a:cs typeface="Roboto"/>
                <a:sym typeface="Roboto"/>
              </a:rPr>
              <a:t>occurred</a:t>
            </a:r>
            <a:r>
              <a:rPr lang="en" sz="1300">
                <a:solidFill>
                  <a:schemeClr val="dk2"/>
                </a:solidFill>
                <a:latin typeface="Roboto"/>
                <a:ea typeface="Roboto"/>
                <a:cs typeface="Roboto"/>
                <a:sym typeface="Roboto"/>
              </a:rPr>
              <a:t> in</a:t>
            </a:r>
            <a:endParaRPr sz="1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Roboto"/>
              <a:buChar char="-"/>
            </a:pPr>
            <a:r>
              <a:rPr b="1" lang="en" sz="1300">
                <a:solidFill>
                  <a:schemeClr val="dk2"/>
                </a:solidFill>
                <a:latin typeface="Roboto"/>
                <a:ea typeface="Roboto"/>
                <a:cs typeface="Roboto"/>
                <a:sym typeface="Roboto"/>
              </a:rPr>
              <a:t>b</a:t>
            </a:r>
            <a:r>
              <a:rPr b="1" lang="en" sz="1300">
                <a:solidFill>
                  <a:schemeClr val="dk2"/>
                </a:solidFill>
                <a:latin typeface="Roboto"/>
                <a:ea typeface="Roboto"/>
                <a:cs typeface="Roboto"/>
                <a:sym typeface="Roboto"/>
              </a:rPr>
              <a:t>racket_name:</a:t>
            </a:r>
            <a:r>
              <a:rPr lang="en" sz="1300">
                <a:solidFill>
                  <a:schemeClr val="dk2"/>
                </a:solidFill>
                <a:latin typeface="Roboto"/>
                <a:ea typeface="Roboto"/>
                <a:cs typeface="Roboto"/>
                <a:sym typeface="Roboto"/>
              </a:rPr>
              <a:t> Where part of bracket it occurred in </a:t>
            </a:r>
            <a:endParaRPr sz="1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Roboto"/>
              <a:buChar char="-"/>
            </a:pPr>
            <a:r>
              <a:rPr b="1" lang="en" sz="1300">
                <a:solidFill>
                  <a:schemeClr val="dk2"/>
                </a:solidFill>
                <a:latin typeface="Roboto"/>
                <a:ea typeface="Roboto"/>
                <a:cs typeface="Roboto"/>
                <a:sym typeface="Roboto"/>
              </a:rPr>
              <a:t>b</a:t>
            </a:r>
            <a:r>
              <a:rPr b="1" lang="en" sz="1300">
                <a:solidFill>
                  <a:schemeClr val="dk2"/>
                </a:solidFill>
                <a:latin typeface="Roboto"/>
                <a:ea typeface="Roboto"/>
                <a:cs typeface="Roboto"/>
                <a:sym typeface="Roboto"/>
              </a:rPr>
              <a:t>racket_order: </a:t>
            </a:r>
            <a:r>
              <a:rPr lang="en" sz="1300">
                <a:solidFill>
                  <a:schemeClr val="dk2"/>
                </a:solidFill>
                <a:latin typeface="Roboto"/>
                <a:ea typeface="Roboto"/>
                <a:cs typeface="Roboto"/>
                <a:sym typeface="Roboto"/>
              </a:rPr>
              <a:t>When did the bracket happen in relation to other brackets </a:t>
            </a:r>
            <a:endParaRPr sz="1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Roboto"/>
              <a:buChar char="-"/>
            </a:pPr>
            <a:r>
              <a:rPr b="1" lang="en" sz="1300">
                <a:solidFill>
                  <a:schemeClr val="dk2"/>
                </a:solidFill>
                <a:latin typeface="Roboto"/>
                <a:ea typeface="Roboto"/>
                <a:cs typeface="Roboto"/>
                <a:sym typeface="Roboto"/>
              </a:rPr>
              <a:t>s</a:t>
            </a:r>
            <a:r>
              <a:rPr b="1" lang="en" sz="1300">
                <a:solidFill>
                  <a:schemeClr val="dk2"/>
                </a:solidFill>
                <a:latin typeface="Roboto"/>
                <a:ea typeface="Roboto"/>
                <a:cs typeface="Roboto"/>
                <a:sym typeface="Roboto"/>
              </a:rPr>
              <a:t>et_order:</a:t>
            </a:r>
            <a:r>
              <a:rPr lang="en" sz="1300">
                <a:solidFill>
                  <a:schemeClr val="dk2"/>
                </a:solidFill>
                <a:latin typeface="Roboto"/>
                <a:ea typeface="Roboto"/>
                <a:cs typeface="Roboto"/>
                <a:sym typeface="Roboto"/>
              </a:rPr>
              <a:t> When the match </a:t>
            </a:r>
            <a:r>
              <a:rPr lang="en" sz="1300">
                <a:solidFill>
                  <a:schemeClr val="dk2"/>
                </a:solidFill>
                <a:latin typeface="Roboto"/>
                <a:ea typeface="Roboto"/>
                <a:cs typeface="Roboto"/>
                <a:sym typeface="Roboto"/>
              </a:rPr>
              <a:t>happened</a:t>
            </a:r>
            <a:r>
              <a:rPr lang="en" sz="1300">
                <a:solidFill>
                  <a:schemeClr val="dk2"/>
                </a:solidFill>
                <a:latin typeface="Roboto"/>
                <a:ea typeface="Roboto"/>
                <a:cs typeface="Roboto"/>
                <a:sym typeface="Roboto"/>
              </a:rPr>
              <a:t> relative to other ones in the same part of bracket</a:t>
            </a:r>
            <a:endParaRPr sz="1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Roboto"/>
              <a:buChar char="-"/>
            </a:pPr>
            <a:r>
              <a:rPr b="1" lang="en" sz="1300">
                <a:solidFill>
                  <a:schemeClr val="dk2"/>
                </a:solidFill>
                <a:latin typeface="Roboto"/>
                <a:ea typeface="Roboto"/>
                <a:cs typeface="Roboto"/>
                <a:sym typeface="Roboto"/>
              </a:rPr>
              <a:t>best_of: </a:t>
            </a:r>
            <a:r>
              <a:rPr lang="en" sz="1300">
                <a:solidFill>
                  <a:schemeClr val="dk2"/>
                </a:solidFill>
                <a:latin typeface="Roboto"/>
                <a:ea typeface="Roboto"/>
                <a:cs typeface="Roboto"/>
                <a:sym typeface="Roboto"/>
              </a:rPr>
              <a:t>How many rounds in order to win the match</a:t>
            </a:r>
            <a:endParaRPr sz="1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Roboto"/>
              <a:buChar char="-"/>
            </a:pPr>
            <a:r>
              <a:rPr b="1" lang="en" sz="1300">
                <a:solidFill>
                  <a:schemeClr val="dk2"/>
                </a:solidFill>
                <a:latin typeface="Roboto"/>
                <a:ea typeface="Roboto"/>
                <a:cs typeface="Roboto"/>
                <a:sym typeface="Roboto"/>
              </a:rPr>
              <a:t>s</a:t>
            </a:r>
            <a:r>
              <a:rPr b="1" lang="en" sz="1300">
                <a:solidFill>
                  <a:schemeClr val="dk2"/>
                </a:solidFill>
                <a:latin typeface="Roboto"/>
                <a:ea typeface="Roboto"/>
                <a:cs typeface="Roboto"/>
                <a:sym typeface="Roboto"/>
              </a:rPr>
              <a:t>tage:</a:t>
            </a:r>
            <a:r>
              <a:rPr lang="en" sz="1300">
                <a:solidFill>
                  <a:schemeClr val="dk2"/>
                </a:solidFill>
                <a:latin typeface="Roboto"/>
                <a:ea typeface="Roboto"/>
                <a:cs typeface="Roboto"/>
                <a:sym typeface="Roboto"/>
              </a:rPr>
              <a:t> Which in game stage the match was played on</a:t>
            </a:r>
            <a:endParaRPr sz="1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Roboto"/>
              <a:buChar char="-"/>
            </a:pPr>
            <a:r>
              <a:rPr b="1" lang="en" sz="1300">
                <a:solidFill>
                  <a:schemeClr val="dk2"/>
                </a:solidFill>
                <a:latin typeface="Roboto"/>
                <a:ea typeface="Roboto"/>
                <a:cs typeface="Roboto"/>
                <a:sym typeface="Roboto"/>
              </a:rPr>
              <a:t>p</a:t>
            </a:r>
            <a:r>
              <a:rPr b="1" lang="en" sz="1300">
                <a:solidFill>
                  <a:schemeClr val="dk2"/>
                </a:solidFill>
                <a:latin typeface="Roboto"/>
                <a:ea typeface="Roboto"/>
                <a:cs typeface="Roboto"/>
                <a:sym typeface="Roboto"/>
              </a:rPr>
              <a:t>layer_character: </a:t>
            </a:r>
            <a:r>
              <a:rPr lang="en" sz="1300">
                <a:solidFill>
                  <a:schemeClr val="dk2"/>
                </a:solidFill>
                <a:latin typeface="Roboto"/>
                <a:ea typeface="Roboto"/>
                <a:cs typeface="Roboto"/>
                <a:sym typeface="Roboto"/>
              </a:rPr>
              <a:t>Who the player played</a:t>
            </a:r>
            <a:endParaRPr sz="1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Roboto"/>
              <a:buChar char="-"/>
            </a:pPr>
            <a:r>
              <a:rPr b="1" lang="en" sz="1300">
                <a:solidFill>
                  <a:schemeClr val="dk2"/>
                </a:solidFill>
                <a:latin typeface="Roboto"/>
                <a:ea typeface="Roboto"/>
                <a:cs typeface="Roboto"/>
                <a:sym typeface="Roboto"/>
              </a:rPr>
              <a:t>o</a:t>
            </a:r>
            <a:r>
              <a:rPr b="1" lang="en" sz="1300">
                <a:solidFill>
                  <a:schemeClr val="dk2"/>
                </a:solidFill>
                <a:latin typeface="Roboto"/>
                <a:ea typeface="Roboto"/>
                <a:cs typeface="Roboto"/>
                <a:sym typeface="Roboto"/>
              </a:rPr>
              <a:t>pponent_character:</a:t>
            </a:r>
            <a:r>
              <a:rPr lang="en" sz="1300">
                <a:solidFill>
                  <a:schemeClr val="dk2"/>
                </a:solidFill>
                <a:latin typeface="Roboto"/>
                <a:ea typeface="Roboto"/>
                <a:cs typeface="Roboto"/>
                <a:sym typeface="Roboto"/>
              </a:rPr>
              <a:t> Who the opponent played</a:t>
            </a:r>
            <a:endParaRPr sz="1300">
              <a:solidFill>
                <a:schemeClr val="dk2"/>
              </a:solidFill>
              <a:latin typeface="Roboto"/>
              <a:ea typeface="Roboto"/>
              <a:cs typeface="Roboto"/>
              <a:sym typeface="Roboto"/>
            </a:endParaRPr>
          </a:p>
        </p:txBody>
      </p:sp>
      <p:sp>
        <p:nvSpPr>
          <p:cNvPr id="157" name="Google Shape;157;p25"/>
          <p:cNvSpPr txBox="1"/>
          <p:nvPr/>
        </p:nvSpPr>
        <p:spPr>
          <a:xfrm>
            <a:off x="4572000" y="1388900"/>
            <a:ext cx="4318500" cy="36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Roboto"/>
                <a:ea typeface="Roboto"/>
                <a:cs typeface="Roboto"/>
                <a:sym typeface="Roboto"/>
              </a:rPr>
              <a:t>Target Values(1 target)</a:t>
            </a:r>
            <a:endParaRPr b="1" sz="1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Roboto"/>
              <a:buChar char="-"/>
            </a:pPr>
            <a:r>
              <a:rPr b="1" lang="en" sz="1300">
                <a:solidFill>
                  <a:schemeClr val="dk2"/>
                </a:solidFill>
                <a:latin typeface="Roboto"/>
                <a:ea typeface="Roboto"/>
                <a:cs typeface="Roboto"/>
                <a:sym typeface="Roboto"/>
              </a:rPr>
              <a:t>w</a:t>
            </a:r>
            <a:r>
              <a:rPr b="1" lang="en" sz="1300">
                <a:solidFill>
                  <a:schemeClr val="dk2"/>
                </a:solidFill>
                <a:latin typeface="Roboto"/>
                <a:ea typeface="Roboto"/>
                <a:cs typeface="Roboto"/>
                <a:sym typeface="Roboto"/>
              </a:rPr>
              <a:t>in_status:</a:t>
            </a:r>
            <a:r>
              <a:rPr lang="en" sz="1300">
                <a:solidFill>
                  <a:schemeClr val="dk2"/>
                </a:solidFill>
                <a:latin typeface="Roboto"/>
                <a:ea typeface="Roboto"/>
                <a:cs typeface="Roboto"/>
                <a:sym typeface="Roboto"/>
              </a:rPr>
              <a:t> Did the player win or lose the match</a:t>
            </a:r>
            <a:endParaRPr sz="1300">
              <a:solidFill>
                <a:schemeClr val="dk2"/>
              </a:solidFill>
              <a:latin typeface="Roboto"/>
              <a:ea typeface="Roboto"/>
              <a:cs typeface="Roboto"/>
              <a:sym typeface="Roboto"/>
            </a:endParaRPr>
          </a:p>
          <a:p>
            <a:pPr indent="0" lvl="0" marL="0" rtl="0" algn="l">
              <a:spcBef>
                <a:spcPts val="0"/>
              </a:spcBef>
              <a:spcAft>
                <a:spcPts val="0"/>
              </a:spcAft>
              <a:buNone/>
            </a:pPr>
            <a:r>
              <a:rPr b="1" lang="en" sz="1300">
                <a:solidFill>
                  <a:schemeClr val="dk2"/>
                </a:solidFill>
                <a:latin typeface="Roboto"/>
                <a:ea typeface="Roboto"/>
                <a:cs typeface="Roboto"/>
                <a:sym typeface="Roboto"/>
              </a:rPr>
              <a:t>Training and testing sets:</a:t>
            </a:r>
            <a:endParaRPr b="1" sz="1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20% for testing and 80% for training</a:t>
            </a:r>
            <a:endParaRPr sz="1300">
              <a:solidFill>
                <a:schemeClr val="dk2"/>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Scaling</a:t>
            </a:r>
            <a:endParaRPr/>
          </a:p>
        </p:txBody>
      </p:sp>
      <p:sp>
        <p:nvSpPr>
          <p:cNvPr id="163" name="Google Shape;163;p26"/>
          <p:cNvSpPr txBox="1"/>
          <p:nvPr/>
        </p:nvSpPr>
        <p:spPr>
          <a:xfrm>
            <a:off x="2602275" y="1404150"/>
            <a:ext cx="4320300" cy="37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chemeClr val="dk2"/>
                </a:solidFill>
                <a:latin typeface="Roboto"/>
                <a:ea typeface="Roboto"/>
                <a:cs typeface="Roboto"/>
                <a:sym typeface="Roboto"/>
              </a:rPr>
              <a:t>Standard Scaler</a:t>
            </a:r>
            <a:endParaRPr sz="2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In order to use certain models such as the logistic regression model and ANN we use the standard scaler in order to normalize the data</a:t>
            </a:r>
            <a:endParaRPr sz="1300">
              <a:solidFill>
                <a:schemeClr val="dk2"/>
              </a:solidFill>
              <a:latin typeface="Roboto"/>
              <a:ea typeface="Roboto"/>
              <a:cs typeface="Roboto"/>
              <a:sym typeface="Roboto"/>
            </a:endParaRPr>
          </a:p>
        </p:txBody>
      </p:sp>
      <p:sp>
        <p:nvSpPr>
          <p:cNvPr id="164" name="Google Shape;164;p26"/>
          <p:cNvSpPr txBox="1"/>
          <p:nvPr/>
        </p:nvSpPr>
        <p:spPr>
          <a:xfrm>
            <a:off x="4494850" y="1377450"/>
            <a:ext cx="4494600" cy="3792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300">
              <a:solidFill>
                <a:schemeClr val="dk2"/>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7"/>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Classification Models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ANN</a:t>
            </a:r>
            <a:endParaRPr/>
          </a:p>
        </p:txBody>
      </p:sp>
      <p:sp>
        <p:nvSpPr>
          <p:cNvPr id="175" name="Google Shape;175;p28"/>
          <p:cNvSpPr txBox="1"/>
          <p:nvPr/>
        </p:nvSpPr>
        <p:spPr>
          <a:xfrm>
            <a:off x="294650" y="1376675"/>
            <a:ext cx="40413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sp>
        <p:nvSpPr>
          <p:cNvPr id="176" name="Google Shape;176;p28"/>
          <p:cNvSpPr txBox="1"/>
          <p:nvPr/>
        </p:nvSpPr>
        <p:spPr>
          <a:xfrm>
            <a:off x="5031750" y="1376650"/>
            <a:ext cx="3987900" cy="110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Since we are predicting based on non-linear features, ANN is considered a good option for an extensive resource model</a:t>
            </a:r>
            <a:endParaRPr sz="1300">
              <a:solidFill>
                <a:schemeClr val="dk2"/>
              </a:solidFill>
              <a:latin typeface="Roboto"/>
              <a:ea typeface="Roboto"/>
              <a:cs typeface="Roboto"/>
              <a:sym typeface="Roboto"/>
            </a:endParaRPr>
          </a:p>
        </p:txBody>
      </p:sp>
      <p:pic>
        <p:nvPicPr>
          <p:cNvPr id="177" name="Google Shape;177;p28"/>
          <p:cNvPicPr preferRelativeResize="0"/>
          <p:nvPr/>
        </p:nvPicPr>
        <p:blipFill>
          <a:blip r:embed="rId3">
            <a:alphaModFix/>
          </a:blip>
          <a:stretch>
            <a:fillRect/>
          </a:stretch>
        </p:blipFill>
        <p:spPr>
          <a:xfrm>
            <a:off x="5203250" y="2060050"/>
            <a:ext cx="3644901" cy="2931049"/>
          </a:xfrm>
          <a:prstGeom prst="rect">
            <a:avLst/>
          </a:prstGeom>
          <a:noFill/>
          <a:ln>
            <a:noFill/>
          </a:ln>
        </p:spPr>
      </p:pic>
      <p:pic>
        <p:nvPicPr>
          <p:cNvPr id="178" name="Google Shape;178;p28"/>
          <p:cNvPicPr preferRelativeResize="0"/>
          <p:nvPr/>
        </p:nvPicPr>
        <p:blipFill>
          <a:blip r:embed="rId4">
            <a:alphaModFix/>
          </a:blip>
          <a:stretch>
            <a:fillRect/>
          </a:stretch>
        </p:blipFill>
        <p:spPr>
          <a:xfrm>
            <a:off x="850900" y="1302650"/>
            <a:ext cx="3266450" cy="36884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Decision Trees</a:t>
            </a:r>
            <a:endParaRPr/>
          </a:p>
        </p:txBody>
      </p:sp>
      <p:sp>
        <p:nvSpPr>
          <p:cNvPr id="184" name="Google Shape;184;p29"/>
          <p:cNvSpPr txBox="1"/>
          <p:nvPr/>
        </p:nvSpPr>
        <p:spPr>
          <a:xfrm>
            <a:off x="1772775" y="2037075"/>
            <a:ext cx="7315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pic>
        <p:nvPicPr>
          <p:cNvPr id="185" name="Google Shape;185;p29"/>
          <p:cNvPicPr preferRelativeResize="0"/>
          <p:nvPr/>
        </p:nvPicPr>
        <p:blipFill>
          <a:blip r:embed="rId3">
            <a:alphaModFix/>
          </a:blip>
          <a:stretch>
            <a:fillRect/>
          </a:stretch>
        </p:blipFill>
        <p:spPr>
          <a:xfrm>
            <a:off x="152400" y="1361675"/>
            <a:ext cx="4320551" cy="3629424"/>
          </a:xfrm>
          <a:prstGeom prst="rect">
            <a:avLst/>
          </a:prstGeom>
          <a:noFill/>
          <a:ln>
            <a:noFill/>
          </a:ln>
        </p:spPr>
      </p:pic>
      <p:pic>
        <p:nvPicPr>
          <p:cNvPr id="186" name="Google Shape;186;p29"/>
          <p:cNvPicPr preferRelativeResize="0"/>
          <p:nvPr/>
        </p:nvPicPr>
        <p:blipFill>
          <a:blip r:embed="rId4">
            <a:alphaModFix/>
          </a:blip>
          <a:stretch>
            <a:fillRect/>
          </a:stretch>
        </p:blipFill>
        <p:spPr>
          <a:xfrm>
            <a:off x="5250924" y="1329138"/>
            <a:ext cx="3581401" cy="36945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Logistic Regression Model</a:t>
            </a:r>
            <a:endParaRPr/>
          </a:p>
        </p:txBody>
      </p:sp>
      <p:pic>
        <p:nvPicPr>
          <p:cNvPr id="192" name="Google Shape;192;p30"/>
          <p:cNvPicPr preferRelativeResize="0"/>
          <p:nvPr/>
        </p:nvPicPr>
        <p:blipFill>
          <a:blip r:embed="rId3">
            <a:alphaModFix/>
          </a:blip>
          <a:stretch>
            <a:fillRect/>
          </a:stretch>
        </p:blipFill>
        <p:spPr>
          <a:xfrm>
            <a:off x="5486400" y="1277025"/>
            <a:ext cx="3657600" cy="1562100"/>
          </a:xfrm>
          <a:prstGeom prst="rect">
            <a:avLst/>
          </a:prstGeom>
          <a:noFill/>
          <a:ln>
            <a:noFill/>
          </a:ln>
        </p:spPr>
      </p:pic>
      <p:pic>
        <p:nvPicPr>
          <p:cNvPr id="193" name="Google Shape;193;p30"/>
          <p:cNvPicPr preferRelativeResize="0"/>
          <p:nvPr/>
        </p:nvPicPr>
        <p:blipFill>
          <a:blip r:embed="rId4">
            <a:alphaModFix/>
          </a:blip>
          <a:stretch>
            <a:fillRect/>
          </a:stretch>
        </p:blipFill>
        <p:spPr>
          <a:xfrm>
            <a:off x="442375" y="1277025"/>
            <a:ext cx="4952100" cy="3714075"/>
          </a:xfrm>
          <a:prstGeom prst="rect">
            <a:avLst/>
          </a:prstGeom>
          <a:noFill/>
          <a:ln>
            <a:noFill/>
          </a:ln>
        </p:spPr>
      </p:pic>
      <p:sp>
        <p:nvSpPr>
          <p:cNvPr id="194" name="Google Shape;194;p30"/>
          <p:cNvSpPr txBox="1"/>
          <p:nvPr/>
        </p:nvSpPr>
        <p:spPr>
          <a:xfrm>
            <a:off x="5479275" y="3128825"/>
            <a:ext cx="3678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sp>
        <p:nvSpPr>
          <p:cNvPr id="195" name="Google Shape;195;p30"/>
          <p:cNvSpPr txBox="1"/>
          <p:nvPr/>
        </p:nvSpPr>
        <p:spPr>
          <a:xfrm>
            <a:off x="5486900" y="3090675"/>
            <a:ext cx="3670800" cy="11853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Uses Standard Scaler normalization</a:t>
            </a:r>
            <a:endParaRPr sz="1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Very poor result for loss data as based on the results of </a:t>
            </a:r>
            <a:r>
              <a:rPr lang="en" sz="1300">
                <a:solidFill>
                  <a:schemeClr val="dk2"/>
                </a:solidFill>
                <a:latin typeface="Roboto"/>
                <a:ea typeface="Roboto"/>
                <a:cs typeface="Roboto"/>
                <a:sym typeface="Roboto"/>
              </a:rPr>
              <a:t>logistic</a:t>
            </a:r>
            <a:r>
              <a:rPr lang="en" sz="1300">
                <a:solidFill>
                  <a:schemeClr val="dk2"/>
                </a:solidFill>
                <a:latin typeface="Roboto"/>
                <a:ea typeface="Roboto"/>
                <a:cs typeface="Roboto"/>
                <a:sym typeface="Roboto"/>
              </a:rPr>
              <a:t> regression it overpredicts </a:t>
            </a:r>
            <a:r>
              <a:rPr lang="en" sz="1300">
                <a:solidFill>
                  <a:schemeClr val="dk2"/>
                </a:solidFill>
                <a:latin typeface="Roboto"/>
                <a:ea typeface="Roboto"/>
                <a:cs typeface="Roboto"/>
                <a:sym typeface="Roboto"/>
              </a:rPr>
              <a:t>when</a:t>
            </a:r>
            <a:r>
              <a:rPr lang="en" sz="1300">
                <a:solidFill>
                  <a:schemeClr val="dk2"/>
                </a:solidFill>
                <a:latin typeface="Roboto"/>
                <a:ea typeface="Roboto"/>
                <a:cs typeface="Roboto"/>
                <a:sym typeface="Roboto"/>
              </a:rPr>
              <a:t> it wins</a:t>
            </a:r>
            <a:endParaRPr sz="1300">
              <a:solidFill>
                <a:schemeClr val="dk2"/>
              </a:solidFill>
              <a:latin typeface="Roboto"/>
              <a:ea typeface="Roboto"/>
              <a:cs typeface="Roboto"/>
              <a:sym typeface="Roboto"/>
            </a:endParaRPr>
          </a:p>
          <a:p>
            <a:pPr indent="0" lvl="0" marL="457200" rtl="0" algn="l">
              <a:spcBef>
                <a:spcPts val="0"/>
              </a:spcBef>
              <a:spcAft>
                <a:spcPts val="0"/>
              </a:spcAft>
              <a:buNone/>
            </a:pPr>
            <a:r>
              <a:t/>
            </a:r>
            <a:endParaRPr sz="1300">
              <a:solidFill>
                <a:schemeClr val="dk2"/>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ADAboost</a:t>
            </a:r>
            <a:endParaRPr/>
          </a:p>
        </p:txBody>
      </p:sp>
      <p:pic>
        <p:nvPicPr>
          <p:cNvPr id="201" name="Google Shape;201;p31"/>
          <p:cNvPicPr preferRelativeResize="0"/>
          <p:nvPr/>
        </p:nvPicPr>
        <p:blipFill>
          <a:blip r:embed="rId3">
            <a:alphaModFix/>
          </a:blip>
          <a:stretch>
            <a:fillRect/>
          </a:stretch>
        </p:blipFill>
        <p:spPr>
          <a:xfrm>
            <a:off x="152400" y="1277025"/>
            <a:ext cx="4952100" cy="3714075"/>
          </a:xfrm>
          <a:prstGeom prst="rect">
            <a:avLst/>
          </a:prstGeom>
          <a:noFill/>
          <a:ln>
            <a:noFill/>
          </a:ln>
        </p:spPr>
      </p:pic>
      <p:sp>
        <p:nvSpPr>
          <p:cNvPr id="202" name="Google Shape;202;p31"/>
          <p:cNvSpPr txBox="1"/>
          <p:nvPr/>
        </p:nvSpPr>
        <p:spPr>
          <a:xfrm>
            <a:off x="3212775" y="2510700"/>
            <a:ext cx="4395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pic>
        <p:nvPicPr>
          <p:cNvPr id="203" name="Google Shape;203;p31"/>
          <p:cNvPicPr preferRelativeResize="0"/>
          <p:nvPr/>
        </p:nvPicPr>
        <p:blipFill>
          <a:blip r:embed="rId4">
            <a:alphaModFix/>
          </a:blip>
          <a:stretch>
            <a:fillRect/>
          </a:stretch>
        </p:blipFill>
        <p:spPr>
          <a:xfrm>
            <a:off x="5234000" y="1277025"/>
            <a:ext cx="3638550" cy="1533525"/>
          </a:xfrm>
          <a:prstGeom prst="rect">
            <a:avLst/>
          </a:prstGeom>
          <a:noFill/>
          <a:ln>
            <a:noFill/>
          </a:ln>
        </p:spPr>
      </p:pic>
      <p:sp>
        <p:nvSpPr>
          <p:cNvPr id="204" name="Google Shape;204;p31"/>
          <p:cNvSpPr txBox="1"/>
          <p:nvPr/>
        </p:nvSpPr>
        <p:spPr>
          <a:xfrm>
            <a:off x="5104500" y="2930450"/>
            <a:ext cx="40674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m</a:t>
            </a:r>
            <a:r>
              <a:rPr lang="en" sz="1300">
                <a:solidFill>
                  <a:schemeClr val="dk2"/>
                </a:solidFill>
                <a:latin typeface="Roboto"/>
                <a:ea typeface="Roboto"/>
                <a:cs typeface="Roboto"/>
                <a:sym typeface="Roboto"/>
              </a:rPr>
              <a:t>ax depth: 11</a:t>
            </a:r>
            <a:endParaRPr sz="1300">
              <a:solidFill>
                <a:schemeClr val="dk2"/>
              </a:solidFill>
              <a:latin typeface="Roboto"/>
              <a:ea typeface="Roboto"/>
              <a:cs typeface="Roboto"/>
              <a:sym typeface="Roboto"/>
            </a:endParaRPr>
          </a:p>
          <a:p>
            <a:pPr indent="0" lvl="0" marL="0" rtl="0" algn="l">
              <a:spcBef>
                <a:spcPts val="0"/>
              </a:spcBef>
              <a:spcAft>
                <a:spcPts val="0"/>
              </a:spcAft>
              <a:buNone/>
            </a:pPr>
            <a:r>
              <a:rPr lang="en" sz="1300">
                <a:solidFill>
                  <a:schemeClr val="dk2"/>
                </a:solidFill>
                <a:latin typeface="Roboto"/>
                <a:ea typeface="Roboto"/>
                <a:cs typeface="Roboto"/>
                <a:sym typeface="Roboto"/>
              </a:rPr>
              <a:t>m</a:t>
            </a:r>
            <a:r>
              <a:rPr lang="en" sz="1300">
                <a:solidFill>
                  <a:schemeClr val="dk2"/>
                </a:solidFill>
                <a:latin typeface="Roboto"/>
                <a:ea typeface="Roboto"/>
                <a:cs typeface="Roboto"/>
                <a:sym typeface="Roboto"/>
              </a:rPr>
              <a:t>ax nodes: 110</a:t>
            </a:r>
            <a:endParaRPr sz="1300">
              <a:solidFill>
                <a:schemeClr val="dk2"/>
              </a:solidFill>
              <a:latin typeface="Roboto"/>
              <a:ea typeface="Roboto"/>
              <a:cs typeface="Roboto"/>
              <a:sym typeface="Roboto"/>
            </a:endParaRPr>
          </a:p>
          <a:p>
            <a:pPr indent="0" lvl="0" marL="0" rtl="0" algn="l">
              <a:spcBef>
                <a:spcPts val="0"/>
              </a:spcBef>
              <a:spcAft>
                <a:spcPts val="0"/>
              </a:spcAft>
              <a:buNone/>
            </a:pPr>
            <a:r>
              <a:rPr lang="en" sz="1300">
                <a:solidFill>
                  <a:schemeClr val="dk2"/>
                </a:solidFill>
                <a:latin typeface="Roboto"/>
                <a:ea typeface="Roboto"/>
                <a:cs typeface="Roboto"/>
                <a:sym typeface="Roboto"/>
              </a:rPr>
              <a:t>accuracy: 67%</a:t>
            </a:r>
            <a:endParaRPr sz="1300">
              <a:solidFill>
                <a:schemeClr val="dk2"/>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our project?</a:t>
            </a:r>
            <a:endParaRPr/>
          </a:p>
        </p:txBody>
      </p:sp>
      <p:sp>
        <p:nvSpPr>
          <p:cNvPr id="73" name="Google Shape;73;p14"/>
          <p:cNvSpPr txBox="1"/>
          <p:nvPr/>
        </p:nvSpPr>
        <p:spPr>
          <a:xfrm>
            <a:off x="282350" y="1350750"/>
            <a:ext cx="8520600" cy="35637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Font typeface="Roboto"/>
              <a:buChar char="-"/>
            </a:pPr>
            <a:r>
              <a:rPr lang="en">
                <a:solidFill>
                  <a:schemeClr val="dk1"/>
                </a:solidFill>
              </a:rPr>
              <a:t>We got our dataset at </a:t>
            </a:r>
            <a:r>
              <a:rPr lang="en" u="sng">
                <a:solidFill>
                  <a:schemeClr val="dk1"/>
                </a:solidFill>
                <a:hlinkClick r:id="rId3">
                  <a:extLst>
                    <a:ext uri="{A12FA001-AC4F-418D-AE19-62706E023703}">
                      <ahyp:hlinkClr val="tx"/>
                    </a:ext>
                  </a:extLst>
                </a:hlinkClick>
              </a:rPr>
              <a:t>https://www.kaggle.com/datasets/thomasdubail/super-smash-bros-database/</a:t>
            </a:r>
            <a:endParaRPr sz="1500">
              <a:solidFill>
                <a:schemeClr val="dk1"/>
              </a:solidFill>
              <a:latin typeface="Roboto"/>
              <a:ea typeface="Roboto"/>
              <a:cs typeface="Roboto"/>
              <a:sym typeface="Roboto"/>
            </a:endParaRPr>
          </a:p>
          <a:p>
            <a:pPr indent="0" lvl="0" marL="457200" rtl="0" algn="l">
              <a:spcBef>
                <a:spcPts val="0"/>
              </a:spcBef>
              <a:spcAft>
                <a:spcPts val="0"/>
              </a:spcAft>
              <a:buNone/>
            </a:pPr>
            <a:r>
              <a:t/>
            </a:r>
            <a:endParaRPr sz="1500">
              <a:solidFill>
                <a:schemeClr val="dk1"/>
              </a:solidFill>
              <a:latin typeface="Roboto"/>
              <a:ea typeface="Roboto"/>
              <a:cs typeface="Roboto"/>
              <a:sym typeface="Roboto"/>
            </a:endParaRPr>
          </a:p>
          <a:p>
            <a:pPr indent="-311150" lvl="0" marL="457200" rtl="0" algn="l">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This dataset is a collection of sets for the eSport Super Smash Brothers Melee from the years of 2018 to 2023. This game is a 1v1 fighting game where you choose from 25 characters and pick from 6 stages and attempt to beat your opponent.</a:t>
            </a:r>
            <a:endParaRPr sz="1300">
              <a:solidFill>
                <a:schemeClr val="dk1"/>
              </a:solidFill>
              <a:latin typeface="Roboto"/>
              <a:ea typeface="Roboto"/>
              <a:cs typeface="Roboto"/>
              <a:sym typeface="Roboto"/>
            </a:endParaRPr>
          </a:p>
          <a:p>
            <a:pPr indent="0" lvl="0" marL="0" rtl="0" algn="l">
              <a:spcBef>
                <a:spcPts val="0"/>
              </a:spcBef>
              <a:spcAft>
                <a:spcPts val="0"/>
              </a:spcAft>
              <a:buNone/>
            </a:pPr>
            <a:r>
              <a:t/>
            </a:r>
            <a:endParaRPr sz="1300">
              <a:solidFill>
                <a:schemeClr val="dk1"/>
              </a:solidFill>
              <a:latin typeface="Roboto"/>
              <a:ea typeface="Roboto"/>
              <a:cs typeface="Roboto"/>
              <a:sym typeface="Roboto"/>
            </a:endParaRPr>
          </a:p>
          <a:p>
            <a:pPr indent="-311150" lvl="0" marL="457200" rtl="0" algn="l">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This is the original form of the dataset containing over </a:t>
            </a:r>
            <a:r>
              <a:rPr lang="en" sz="1300">
                <a:solidFill>
                  <a:schemeClr val="dk1"/>
                </a:solidFill>
                <a:highlight>
                  <a:srgbClr val="FFFFFF"/>
                </a:highlight>
                <a:latin typeface="Roboto"/>
                <a:ea typeface="Roboto"/>
                <a:cs typeface="Roboto"/>
                <a:sym typeface="Roboto"/>
              </a:rPr>
              <a:t>1156635 data points!</a:t>
            </a:r>
            <a:endParaRPr sz="1300">
              <a:solidFill>
                <a:schemeClr val="dk1"/>
              </a:solidFill>
              <a:highlight>
                <a:srgbClr val="FFFFFF"/>
              </a:highlight>
              <a:latin typeface="Roboto"/>
              <a:ea typeface="Roboto"/>
              <a:cs typeface="Roboto"/>
              <a:sym typeface="Roboto"/>
            </a:endParaRPr>
          </a:p>
          <a:p>
            <a:pPr indent="0" lvl="0" marL="457200" rtl="0" algn="l">
              <a:spcBef>
                <a:spcPts val="0"/>
              </a:spcBef>
              <a:spcAft>
                <a:spcPts val="0"/>
              </a:spcAft>
              <a:buNone/>
            </a:pPr>
            <a:r>
              <a:t/>
            </a:r>
            <a:endParaRPr sz="1300">
              <a:solidFill>
                <a:schemeClr val="dk1"/>
              </a:solidFill>
              <a:latin typeface="Roboto"/>
              <a:ea typeface="Roboto"/>
              <a:cs typeface="Roboto"/>
              <a:sym typeface="Roboto"/>
            </a:endParaRPr>
          </a:p>
          <a:p>
            <a:pPr indent="0" lvl="0" marL="0" rtl="0" algn="l">
              <a:spcBef>
                <a:spcPts val="0"/>
              </a:spcBef>
              <a:spcAft>
                <a:spcPts val="0"/>
              </a:spcAft>
              <a:buNone/>
            </a:pPr>
            <a:r>
              <a:t/>
            </a:r>
            <a:endParaRPr sz="1300">
              <a:solidFill>
                <a:schemeClr val="dk1"/>
              </a:solidFill>
              <a:latin typeface="Roboto"/>
              <a:ea typeface="Roboto"/>
              <a:cs typeface="Roboto"/>
              <a:sym typeface="Roboto"/>
            </a:endParaRPr>
          </a:p>
        </p:txBody>
      </p:sp>
      <p:pic>
        <p:nvPicPr>
          <p:cNvPr id="74" name="Google Shape;74;p14"/>
          <p:cNvPicPr preferRelativeResize="0"/>
          <p:nvPr/>
        </p:nvPicPr>
        <p:blipFill>
          <a:blip r:embed="rId4">
            <a:alphaModFix/>
          </a:blip>
          <a:stretch>
            <a:fillRect/>
          </a:stretch>
        </p:blipFill>
        <p:spPr>
          <a:xfrm>
            <a:off x="3655400" y="2921075"/>
            <a:ext cx="5288501" cy="19933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Random Forest</a:t>
            </a:r>
            <a:endParaRPr/>
          </a:p>
        </p:txBody>
      </p:sp>
      <p:sp>
        <p:nvSpPr>
          <p:cNvPr id="210" name="Google Shape;210;p32"/>
          <p:cNvSpPr txBox="1"/>
          <p:nvPr/>
        </p:nvSpPr>
        <p:spPr>
          <a:xfrm>
            <a:off x="166350" y="1404500"/>
            <a:ext cx="4099500" cy="321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pic>
        <p:nvPicPr>
          <p:cNvPr id="211" name="Google Shape;211;p32"/>
          <p:cNvPicPr preferRelativeResize="0"/>
          <p:nvPr/>
        </p:nvPicPr>
        <p:blipFill>
          <a:blip r:embed="rId3">
            <a:alphaModFix/>
          </a:blip>
          <a:stretch>
            <a:fillRect/>
          </a:stretch>
        </p:blipFill>
        <p:spPr>
          <a:xfrm>
            <a:off x="5384772" y="1340525"/>
            <a:ext cx="3336372" cy="3714074"/>
          </a:xfrm>
          <a:prstGeom prst="rect">
            <a:avLst/>
          </a:prstGeom>
          <a:noFill/>
          <a:ln>
            <a:noFill/>
          </a:ln>
        </p:spPr>
      </p:pic>
      <p:pic>
        <p:nvPicPr>
          <p:cNvPr id="212" name="Google Shape;212;p32"/>
          <p:cNvPicPr preferRelativeResize="0"/>
          <p:nvPr/>
        </p:nvPicPr>
        <p:blipFill>
          <a:blip r:embed="rId4">
            <a:alphaModFix/>
          </a:blip>
          <a:stretch>
            <a:fillRect/>
          </a:stretch>
        </p:blipFill>
        <p:spPr>
          <a:xfrm>
            <a:off x="524978" y="1450700"/>
            <a:ext cx="4443274" cy="36039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3"/>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Conclusion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Attribute Analysis for ADAboost</a:t>
            </a:r>
            <a:endParaRPr/>
          </a:p>
        </p:txBody>
      </p:sp>
      <p:pic>
        <p:nvPicPr>
          <p:cNvPr id="223" name="Google Shape;223;p34"/>
          <p:cNvPicPr preferRelativeResize="0"/>
          <p:nvPr/>
        </p:nvPicPr>
        <p:blipFill>
          <a:blip r:embed="rId3">
            <a:alphaModFix/>
          </a:blip>
          <a:stretch>
            <a:fillRect/>
          </a:stretch>
        </p:blipFill>
        <p:spPr>
          <a:xfrm>
            <a:off x="1264800" y="1293900"/>
            <a:ext cx="6415988" cy="3849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Attribute Analysis for Random Forest</a:t>
            </a:r>
            <a:endParaRPr/>
          </a:p>
        </p:txBody>
      </p:sp>
      <p:pic>
        <p:nvPicPr>
          <p:cNvPr id="229" name="Google Shape;229;p35"/>
          <p:cNvPicPr preferRelativeResize="0"/>
          <p:nvPr/>
        </p:nvPicPr>
        <p:blipFill>
          <a:blip r:embed="rId3">
            <a:alphaModFix/>
          </a:blip>
          <a:stretch>
            <a:fillRect/>
          </a:stretch>
        </p:blipFill>
        <p:spPr>
          <a:xfrm>
            <a:off x="1228613" y="1269375"/>
            <a:ext cx="6190125" cy="3714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Win Loss Analysis</a:t>
            </a:r>
            <a:endParaRPr/>
          </a:p>
        </p:txBody>
      </p:sp>
      <p:pic>
        <p:nvPicPr>
          <p:cNvPr id="235" name="Google Shape;235;p36"/>
          <p:cNvPicPr preferRelativeResize="0"/>
          <p:nvPr/>
        </p:nvPicPr>
        <p:blipFill>
          <a:blip r:embed="rId3">
            <a:alphaModFix/>
          </a:blip>
          <a:stretch>
            <a:fillRect/>
          </a:stretch>
        </p:blipFill>
        <p:spPr>
          <a:xfrm>
            <a:off x="152400" y="1277025"/>
            <a:ext cx="4952101" cy="3714076"/>
          </a:xfrm>
          <a:prstGeom prst="rect">
            <a:avLst/>
          </a:prstGeom>
          <a:noFill/>
          <a:ln>
            <a:noFill/>
          </a:ln>
        </p:spPr>
      </p:pic>
      <p:sp>
        <p:nvSpPr>
          <p:cNvPr id="236" name="Google Shape;236;p36"/>
          <p:cNvSpPr txBox="1"/>
          <p:nvPr/>
        </p:nvSpPr>
        <p:spPr>
          <a:xfrm>
            <a:off x="4914550" y="1434700"/>
            <a:ext cx="4151400" cy="985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The person who is player 1 seems to win a majority of the time </a:t>
            </a:r>
            <a:endParaRPr sz="1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Leads to around a 65-35 split in the data which may explain low f1 scores for loss</a:t>
            </a:r>
            <a:endParaRPr sz="1300">
              <a:solidFill>
                <a:schemeClr val="dk2"/>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Stage Analysis</a:t>
            </a:r>
            <a:endParaRPr/>
          </a:p>
        </p:txBody>
      </p:sp>
      <p:pic>
        <p:nvPicPr>
          <p:cNvPr id="242" name="Google Shape;242;p37"/>
          <p:cNvPicPr preferRelativeResize="0"/>
          <p:nvPr/>
        </p:nvPicPr>
        <p:blipFill>
          <a:blip r:embed="rId3">
            <a:alphaModFix/>
          </a:blip>
          <a:stretch>
            <a:fillRect/>
          </a:stretch>
        </p:blipFill>
        <p:spPr>
          <a:xfrm>
            <a:off x="869750" y="1277025"/>
            <a:ext cx="7613986" cy="3866475"/>
          </a:xfrm>
          <a:prstGeom prst="rect">
            <a:avLst/>
          </a:prstGeom>
          <a:noFill/>
          <a:ln>
            <a:noFill/>
          </a:ln>
        </p:spPr>
      </p:pic>
      <p:sp>
        <p:nvSpPr>
          <p:cNvPr id="243" name="Google Shape;243;p37"/>
          <p:cNvSpPr txBox="1"/>
          <p:nvPr/>
        </p:nvSpPr>
        <p:spPr>
          <a:xfrm>
            <a:off x="61050" y="1533900"/>
            <a:ext cx="43956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Note we just do </a:t>
            </a:r>
            <a:endParaRPr sz="1300">
              <a:solidFill>
                <a:schemeClr val="dk2"/>
              </a:solidFill>
              <a:latin typeface="Roboto"/>
              <a:ea typeface="Roboto"/>
              <a:cs typeface="Roboto"/>
              <a:sym typeface="Roboto"/>
            </a:endParaRPr>
          </a:p>
          <a:p>
            <a:pPr indent="0" lvl="0" marL="0" rtl="0" algn="l">
              <a:spcBef>
                <a:spcPts val="0"/>
              </a:spcBef>
              <a:spcAft>
                <a:spcPts val="0"/>
              </a:spcAft>
              <a:buNone/>
            </a:pPr>
            <a:r>
              <a:rPr lang="en" sz="1300">
                <a:solidFill>
                  <a:schemeClr val="dk2"/>
                </a:solidFill>
                <a:latin typeface="Roboto"/>
                <a:ea typeface="Roboto"/>
                <a:cs typeface="Roboto"/>
                <a:sym typeface="Roboto"/>
              </a:rPr>
              <a:t>g</a:t>
            </a:r>
            <a:r>
              <a:rPr lang="en" sz="1300">
                <a:solidFill>
                  <a:schemeClr val="dk2"/>
                </a:solidFill>
                <a:latin typeface="Roboto"/>
                <a:ea typeface="Roboto"/>
                <a:cs typeface="Roboto"/>
                <a:sym typeface="Roboto"/>
              </a:rPr>
              <a:t>ames played</a:t>
            </a:r>
            <a:endParaRPr sz="1300">
              <a:solidFill>
                <a:schemeClr val="dk2"/>
              </a:solidFill>
              <a:latin typeface="Roboto"/>
              <a:ea typeface="Roboto"/>
              <a:cs typeface="Roboto"/>
              <a:sym typeface="Roboto"/>
            </a:endParaRPr>
          </a:p>
          <a:p>
            <a:pPr indent="0" lvl="0" marL="0" rtl="0" algn="l">
              <a:spcBef>
                <a:spcPts val="0"/>
              </a:spcBef>
              <a:spcAft>
                <a:spcPts val="0"/>
              </a:spcAft>
              <a:buNone/>
            </a:pPr>
            <a:r>
              <a:rPr lang="en" sz="1300">
                <a:solidFill>
                  <a:schemeClr val="dk2"/>
                </a:solidFill>
                <a:latin typeface="Roboto"/>
                <a:ea typeface="Roboto"/>
                <a:cs typeface="Roboto"/>
                <a:sym typeface="Roboto"/>
              </a:rPr>
              <a:t>a</a:t>
            </a:r>
            <a:r>
              <a:rPr lang="en" sz="1300">
                <a:solidFill>
                  <a:schemeClr val="dk2"/>
                </a:solidFill>
                <a:latin typeface="Roboto"/>
                <a:ea typeface="Roboto"/>
                <a:cs typeface="Roboto"/>
                <a:sym typeface="Roboto"/>
              </a:rPr>
              <a:t>nd not </a:t>
            </a:r>
            <a:r>
              <a:rPr lang="en" sz="1300">
                <a:solidFill>
                  <a:schemeClr val="dk2"/>
                </a:solidFill>
                <a:latin typeface="Roboto"/>
                <a:ea typeface="Roboto"/>
                <a:cs typeface="Roboto"/>
                <a:sym typeface="Roboto"/>
              </a:rPr>
              <a:t>win rate</a:t>
            </a:r>
            <a:endParaRPr sz="1300">
              <a:solidFill>
                <a:schemeClr val="dk2"/>
              </a:solidFill>
              <a:latin typeface="Roboto"/>
              <a:ea typeface="Roboto"/>
              <a:cs typeface="Roboto"/>
              <a:sym typeface="Roboto"/>
            </a:endParaRPr>
          </a:p>
          <a:p>
            <a:pPr indent="0" lvl="0" marL="0" rtl="0" algn="l">
              <a:spcBef>
                <a:spcPts val="0"/>
              </a:spcBef>
              <a:spcAft>
                <a:spcPts val="0"/>
              </a:spcAft>
              <a:buNone/>
            </a:pPr>
            <a:r>
              <a:rPr lang="en" sz="1300">
                <a:solidFill>
                  <a:schemeClr val="dk2"/>
                </a:solidFill>
                <a:latin typeface="Roboto"/>
                <a:ea typeface="Roboto"/>
                <a:cs typeface="Roboto"/>
                <a:sym typeface="Roboto"/>
              </a:rPr>
              <a:t>a</a:t>
            </a:r>
            <a:r>
              <a:rPr lang="en" sz="1300">
                <a:solidFill>
                  <a:schemeClr val="dk2"/>
                </a:solidFill>
                <a:latin typeface="Roboto"/>
                <a:ea typeface="Roboto"/>
                <a:cs typeface="Roboto"/>
                <a:sym typeface="Roboto"/>
              </a:rPr>
              <a:t>s both players</a:t>
            </a:r>
            <a:endParaRPr sz="1300">
              <a:solidFill>
                <a:schemeClr val="dk2"/>
              </a:solidFill>
              <a:latin typeface="Roboto"/>
              <a:ea typeface="Roboto"/>
              <a:cs typeface="Roboto"/>
              <a:sym typeface="Roboto"/>
            </a:endParaRPr>
          </a:p>
          <a:p>
            <a:pPr indent="0" lvl="0" marL="0" rtl="0" algn="l">
              <a:spcBef>
                <a:spcPts val="0"/>
              </a:spcBef>
              <a:spcAft>
                <a:spcPts val="0"/>
              </a:spcAft>
              <a:buNone/>
            </a:pPr>
            <a:r>
              <a:rPr lang="en" sz="1300">
                <a:solidFill>
                  <a:schemeClr val="dk2"/>
                </a:solidFill>
                <a:latin typeface="Roboto"/>
                <a:ea typeface="Roboto"/>
                <a:cs typeface="Roboto"/>
                <a:sym typeface="Roboto"/>
              </a:rPr>
              <a:t>p</a:t>
            </a:r>
            <a:r>
              <a:rPr lang="en" sz="1300">
                <a:solidFill>
                  <a:schemeClr val="dk2"/>
                </a:solidFill>
                <a:latin typeface="Roboto"/>
                <a:ea typeface="Roboto"/>
                <a:cs typeface="Roboto"/>
                <a:sym typeface="Roboto"/>
              </a:rPr>
              <a:t>lay on the same</a:t>
            </a:r>
            <a:endParaRPr sz="1300">
              <a:solidFill>
                <a:schemeClr val="dk2"/>
              </a:solidFill>
              <a:latin typeface="Roboto"/>
              <a:ea typeface="Roboto"/>
              <a:cs typeface="Roboto"/>
              <a:sym typeface="Roboto"/>
            </a:endParaRPr>
          </a:p>
          <a:p>
            <a:pPr indent="0" lvl="0" marL="0" rtl="0" algn="l">
              <a:spcBef>
                <a:spcPts val="0"/>
              </a:spcBef>
              <a:spcAft>
                <a:spcPts val="0"/>
              </a:spcAft>
              <a:buNone/>
            </a:pPr>
            <a:r>
              <a:rPr lang="en" sz="1300">
                <a:solidFill>
                  <a:schemeClr val="dk2"/>
                </a:solidFill>
                <a:latin typeface="Roboto"/>
                <a:ea typeface="Roboto"/>
                <a:cs typeface="Roboto"/>
                <a:sym typeface="Roboto"/>
              </a:rPr>
              <a:t>stage</a:t>
            </a:r>
            <a:endParaRPr sz="1300">
              <a:solidFill>
                <a:schemeClr val="dk2"/>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8"/>
          <p:cNvSpPr txBox="1"/>
          <p:nvPr>
            <p:ph type="title"/>
          </p:nvPr>
        </p:nvSpPr>
        <p:spPr>
          <a:xfrm>
            <a:off x="250650" y="145000"/>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Character Analysis (1)</a:t>
            </a:r>
            <a:endParaRPr/>
          </a:p>
        </p:txBody>
      </p:sp>
      <p:pic>
        <p:nvPicPr>
          <p:cNvPr id="249" name="Google Shape;249;p38"/>
          <p:cNvPicPr preferRelativeResize="0"/>
          <p:nvPr/>
        </p:nvPicPr>
        <p:blipFill>
          <a:blip r:embed="rId3">
            <a:alphaModFix/>
          </a:blip>
          <a:stretch>
            <a:fillRect/>
          </a:stretch>
        </p:blipFill>
        <p:spPr>
          <a:xfrm>
            <a:off x="0" y="684750"/>
            <a:ext cx="9144000" cy="455652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9"/>
          <p:cNvSpPr txBox="1"/>
          <p:nvPr>
            <p:ph type="title"/>
          </p:nvPr>
        </p:nvSpPr>
        <p:spPr>
          <a:xfrm>
            <a:off x="273550" y="1575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Character Analysis (2)</a:t>
            </a:r>
            <a:endParaRPr/>
          </a:p>
        </p:txBody>
      </p:sp>
      <p:pic>
        <p:nvPicPr>
          <p:cNvPr id="255" name="Google Shape;255;p39"/>
          <p:cNvPicPr preferRelativeResize="0"/>
          <p:nvPr/>
        </p:nvPicPr>
        <p:blipFill>
          <a:blip r:embed="rId3">
            <a:alphaModFix/>
          </a:blip>
          <a:stretch>
            <a:fillRect/>
          </a:stretch>
        </p:blipFill>
        <p:spPr>
          <a:xfrm>
            <a:off x="0" y="677700"/>
            <a:ext cx="9144000" cy="4465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Potential Applications</a:t>
            </a:r>
            <a:endParaRPr/>
          </a:p>
        </p:txBody>
      </p:sp>
      <p:sp>
        <p:nvSpPr>
          <p:cNvPr id="261" name="Google Shape;261;p40"/>
          <p:cNvSpPr txBox="1"/>
          <p:nvPr/>
        </p:nvSpPr>
        <p:spPr>
          <a:xfrm>
            <a:off x="0" y="1289700"/>
            <a:ext cx="9144000" cy="38538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2"/>
              </a:buClr>
              <a:buSzPts val="1300"/>
              <a:buFont typeface="Roboto"/>
              <a:buAutoNum type="arabicPeriod"/>
            </a:pPr>
            <a:r>
              <a:rPr b="1" lang="en" sz="1300">
                <a:solidFill>
                  <a:schemeClr val="dk2"/>
                </a:solidFill>
                <a:latin typeface="Roboto"/>
                <a:ea typeface="Roboto"/>
                <a:cs typeface="Roboto"/>
                <a:sym typeface="Roboto"/>
              </a:rPr>
              <a:t>Game Developer Decisions:</a:t>
            </a:r>
            <a:endParaRPr b="1" sz="1300">
              <a:solidFill>
                <a:schemeClr val="dk2"/>
              </a:solidFill>
              <a:latin typeface="Roboto"/>
              <a:ea typeface="Roboto"/>
              <a:cs typeface="Roboto"/>
              <a:sym typeface="Roboto"/>
            </a:endParaRPr>
          </a:p>
          <a:p>
            <a:pPr indent="-304800" lvl="1" marL="914400" rtl="0" algn="l">
              <a:spcBef>
                <a:spcPts val="0"/>
              </a:spcBef>
              <a:spcAft>
                <a:spcPts val="0"/>
              </a:spcAft>
              <a:buClr>
                <a:schemeClr val="dk2"/>
              </a:buClr>
              <a:buSzPts val="1200"/>
              <a:buFont typeface="Roboto"/>
              <a:buAutoNum type="alphaLcPeriod"/>
            </a:pPr>
            <a:r>
              <a:rPr lang="en" sz="1200">
                <a:solidFill>
                  <a:schemeClr val="dk2"/>
                </a:solidFill>
                <a:latin typeface="Roboto"/>
                <a:ea typeface="Roboto"/>
                <a:cs typeface="Roboto"/>
                <a:sym typeface="Roboto"/>
              </a:rPr>
              <a:t>As seen from the analysis the character that you play and the character that your opponent plays has a high impact on the outcome of the game. As shown many of these characters are stronger and have stronger </a:t>
            </a:r>
            <a:r>
              <a:rPr lang="en" sz="1200">
                <a:solidFill>
                  <a:schemeClr val="dk2"/>
                </a:solidFill>
                <a:latin typeface="Roboto"/>
                <a:ea typeface="Roboto"/>
                <a:cs typeface="Roboto"/>
                <a:sym typeface="Roboto"/>
              </a:rPr>
              <a:t>play rates than others. Game Developers can use this data for a potential sequel or remaster in order to balance the roster more.</a:t>
            </a:r>
            <a:endParaRPr sz="1200">
              <a:solidFill>
                <a:schemeClr val="dk2"/>
              </a:solidFill>
              <a:latin typeface="Roboto"/>
              <a:ea typeface="Roboto"/>
              <a:cs typeface="Roboto"/>
              <a:sym typeface="Roboto"/>
            </a:endParaRPr>
          </a:p>
          <a:p>
            <a:pPr indent="-304800" lvl="1" marL="914400" rtl="0" algn="l">
              <a:spcBef>
                <a:spcPts val="0"/>
              </a:spcBef>
              <a:spcAft>
                <a:spcPts val="0"/>
              </a:spcAft>
              <a:buClr>
                <a:schemeClr val="dk2"/>
              </a:buClr>
              <a:buSzPts val="1200"/>
              <a:buFont typeface="Roboto"/>
              <a:buAutoNum type="alphaLcPeriod"/>
            </a:pPr>
            <a:r>
              <a:rPr lang="en" sz="1200">
                <a:solidFill>
                  <a:schemeClr val="dk2"/>
                </a:solidFill>
                <a:latin typeface="Roboto"/>
                <a:ea typeface="Roboto"/>
                <a:cs typeface="Roboto"/>
                <a:sym typeface="Roboto"/>
              </a:rPr>
              <a:t>Stage also plays a significant role in the outcome of a game. Game Developers can similarly act on this data in order to either make the stages more balanced and potentially redesign the stages in order for more people to want to play on them.</a:t>
            </a:r>
            <a:endParaRPr sz="1200">
              <a:solidFill>
                <a:schemeClr val="dk2"/>
              </a:solidFill>
              <a:latin typeface="Roboto"/>
              <a:ea typeface="Roboto"/>
              <a:cs typeface="Roboto"/>
              <a:sym typeface="Roboto"/>
            </a:endParaRPr>
          </a:p>
          <a:p>
            <a:pPr indent="-304800" lvl="0" marL="457200" rtl="0" algn="l">
              <a:spcBef>
                <a:spcPts val="0"/>
              </a:spcBef>
              <a:spcAft>
                <a:spcPts val="0"/>
              </a:spcAft>
              <a:buClr>
                <a:schemeClr val="dk2"/>
              </a:buClr>
              <a:buSzPts val="1200"/>
              <a:buFont typeface="Roboto"/>
              <a:buAutoNum type="arabicPeriod"/>
            </a:pPr>
            <a:r>
              <a:rPr b="1" lang="en" sz="1200">
                <a:solidFill>
                  <a:schemeClr val="dk2"/>
                </a:solidFill>
                <a:latin typeface="Roboto"/>
                <a:ea typeface="Roboto"/>
                <a:cs typeface="Roboto"/>
                <a:sym typeface="Roboto"/>
              </a:rPr>
              <a:t>eSport Teams:</a:t>
            </a:r>
            <a:endParaRPr b="1" sz="1200">
              <a:solidFill>
                <a:schemeClr val="dk2"/>
              </a:solidFill>
              <a:latin typeface="Roboto"/>
              <a:ea typeface="Roboto"/>
              <a:cs typeface="Roboto"/>
              <a:sym typeface="Roboto"/>
            </a:endParaRPr>
          </a:p>
          <a:p>
            <a:pPr indent="-304800" lvl="1" marL="914400" rtl="0" algn="l">
              <a:spcBef>
                <a:spcPts val="0"/>
              </a:spcBef>
              <a:spcAft>
                <a:spcPts val="0"/>
              </a:spcAft>
              <a:buClr>
                <a:schemeClr val="dk2"/>
              </a:buClr>
              <a:buSzPts val="1200"/>
              <a:buFont typeface="Roboto"/>
              <a:buAutoNum type="alphaLcPeriod"/>
            </a:pPr>
            <a:r>
              <a:rPr lang="en" sz="1200">
                <a:solidFill>
                  <a:schemeClr val="dk2"/>
                </a:solidFill>
                <a:latin typeface="Roboto"/>
                <a:ea typeface="Roboto"/>
                <a:cs typeface="Roboto"/>
                <a:sym typeface="Roboto"/>
              </a:rPr>
              <a:t>Some of the </a:t>
            </a:r>
            <a:r>
              <a:rPr lang="en" sz="1200">
                <a:solidFill>
                  <a:schemeClr val="dk2"/>
                </a:solidFill>
                <a:latin typeface="Roboto"/>
                <a:ea typeface="Roboto"/>
                <a:cs typeface="Roboto"/>
                <a:sym typeface="Roboto"/>
              </a:rPr>
              <a:t>strongest predictors on if player 1 wins is who they are, who their opponent is, and what tournament it happened at. All of which suggests player skill is the most important factor in determining a winner. </a:t>
            </a:r>
            <a:endParaRPr sz="1200">
              <a:solidFill>
                <a:schemeClr val="dk2"/>
              </a:solidFill>
              <a:latin typeface="Roboto"/>
              <a:ea typeface="Roboto"/>
              <a:cs typeface="Roboto"/>
              <a:sym typeface="Roboto"/>
            </a:endParaRPr>
          </a:p>
          <a:p>
            <a:pPr indent="-304800" lvl="1" marL="914400" rtl="0" algn="l">
              <a:spcBef>
                <a:spcPts val="0"/>
              </a:spcBef>
              <a:spcAft>
                <a:spcPts val="0"/>
              </a:spcAft>
              <a:buClr>
                <a:schemeClr val="dk2"/>
              </a:buClr>
              <a:buSzPts val="1200"/>
              <a:buFont typeface="Roboto"/>
              <a:buAutoNum type="alphaLcPeriod"/>
            </a:pPr>
            <a:r>
              <a:rPr lang="en" sz="1200">
                <a:solidFill>
                  <a:schemeClr val="dk2"/>
                </a:solidFill>
                <a:latin typeface="Roboto"/>
                <a:ea typeface="Roboto"/>
                <a:cs typeface="Roboto"/>
                <a:sym typeface="Roboto"/>
              </a:rPr>
              <a:t>From which eSport Teams can make more informed decisions on who to sponsor safely based on simply who are the strongest players with the best win rates over everyone else.</a:t>
            </a:r>
            <a:endParaRPr sz="1200">
              <a:solidFill>
                <a:schemeClr val="dk2"/>
              </a:solidFill>
              <a:latin typeface="Roboto"/>
              <a:ea typeface="Roboto"/>
              <a:cs typeface="Roboto"/>
              <a:sym typeface="Roboto"/>
            </a:endParaRPr>
          </a:p>
          <a:p>
            <a:pPr indent="-304800" lvl="0" marL="457200" rtl="0" algn="l">
              <a:spcBef>
                <a:spcPts val="0"/>
              </a:spcBef>
              <a:spcAft>
                <a:spcPts val="0"/>
              </a:spcAft>
              <a:buClr>
                <a:schemeClr val="dk2"/>
              </a:buClr>
              <a:buSzPts val="1200"/>
              <a:buFont typeface="Roboto"/>
              <a:buAutoNum type="arabicPeriod"/>
            </a:pPr>
            <a:r>
              <a:rPr b="1" lang="en" sz="1200">
                <a:solidFill>
                  <a:schemeClr val="dk2"/>
                </a:solidFill>
                <a:latin typeface="Roboto"/>
                <a:ea typeface="Roboto"/>
                <a:cs typeface="Roboto"/>
                <a:sym typeface="Roboto"/>
              </a:rPr>
              <a:t>Tournament Organizers(TOs):</a:t>
            </a:r>
            <a:endParaRPr b="1" sz="1200">
              <a:solidFill>
                <a:schemeClr val="dk2"/>
              </a:solidFill>
              <a:latin typeface="Roboto"/>
              <a:ea typeface="Roboto"/>
              <a:cs typeface="Roboto"/>
              <a:sym typeface="Roboto"/>
            </a:endParaRPr>
          </a:p>
          <a:p>
            <a:pPr indent="-304800" lvl="1" marL="914400" rtl="0" algn="l">
              <a:spcBef>
                <a:spcPts val="0"/>
              </a:spcBef>
              <a:spcAft>
                <a:spcPts val="0"/>
              </a:spcAft>
              <a:buClr>
                <a:schemeClr val="dk2"/>
              </a:buClr>
              <a:buSzPts val="1200"/>
              <a:buFont typeface="Roboto"/>
              <a:buAutoNum type="alphaLcPeriod"/>
            </a:pPr>
            <a:r>
              <a:rPr lang="en" sz="1200">
                <a:solidFill>
                  <a:schemeClr val="dk2"/>
                </a:solidFill>
                <a:latin typeface="Roboto"/>
                <a:ea typeface="Roboto"/>
                <a:cs typeface="Roboto"/>
                <a:sym typeface="Roboto"/>
              </a:rPr>
              <a:t>Similarly to eSport Teams, </a:t>
            </a:r>
            <a:r>
              <a:rPr lang="en" sz="1200">
                <a:solidFill>
                  <a:schemeClr val="dk2"/>
                </a:solidFill>
                <a:latin typeface="Roboto"/>
                <a:ea typeface="Roboto"/>
                <a:cs typeface="Roboto"/>
                <a:sym typeface="Roboto"/>
              </a:rPr>
              <a:t>TOs</a:t>
            </a:r>
            <a:r>
              <a:rPr lang="en" sz="1200">
                <a:solidFill>
                  <a:schemeClr val="dk2"/>
                </a:solidFill>
                <a:latin typeface="Roboto"/>
                <a:ea typeface="Roboto"/>
                <a:cs typeface="Roboto"/>
                <a:sym typeface="Roboto"/>
              </a:rPr>
              <a:t> can use this data to better accurately predict the winners and therefore seed the brackets more fairly for all entrants based on </a:t>
            </a:r>
            <a:r>
              <a:rPr lang="en" sz="1200">
                <a:solidFill>
                  <a:schemeClr val="dk2"/>
                </a:solidFill>
                <a:latin typeface="Roboto"/>
                <a:ea typeface="Roboto"/>
                <a:cs typeface="Roboto"/>
                <a:sym typeface="Roboto"/>
              </a:rPr>
              <a:t>win rates</a:t>
            </a:r>
            <a:r>
              <a:rPr lang="en" sz="1200">
                <a:solidFill>
                  <a:schemeClr val="dk2"/>
                </a:solidFill>
                <a:latin typeface="Roboto"/>
                <a:ea typeface="Roboto"/>
                <a:cs typeface="Roboto"/>
                <a:sym typeface="Roboto"/>
              </a:rPr>
              <a:t> of each player</a:t>
            </a:r>
            <a:endParaRPr sz="1200">
              <a:solidFill>
                <a:schemeClr val="dk2"/>
              </a:solidFill>
              <a:latin typeface="Roboto"/>
              <a:ea typeface="Roboto"/>
              <a:cs typeface="Roboto"/>
              <a:sym typeface="Roboto"/>
            </a:endParaRPr>
          </a:p>
          <a:p>
            <a:pPr indent="-304800" lvl="1" marL="914400" rtl="0" algn="l">
              <a:spcBef>
                <a:spcPts val="0"/>
              </a:spcBef>
              <a:spcAft>
                <a:spcPts val="0"/>
              </a:spcAft>
              <a:buClr>
                <a:schemeClr val="dk2"/>
              </a:buClr>
              <a:buSzPts val="1200"/>
              <a:buFont typeface="Roboto"/>
              <a:buAutoNum type="alphaLcPeriod"/>
            </a:pPr>
            <a:r>
              <a:rPr lang="en" sz="1200">
                <a:solidFill>
                  <a:schemeClr val="dk2"/>
                </a:solidFill>
                <a:latin typeface="Roboto"/>
                <a:ea typeface="Roboto"/>
                <a:cs typeface="Roboto"/>
                <a:sym typeface="Roboto"/>
              </a:rPr>
              <a:t>As shown in the attribute analysis the amount of games in a set does not seem to impact the outcome much. Because tournaments take a long time to run </a:t>
            </a:r>
            <a:r>
              <a:rPr lang="en" sz="1200">
                <a:solidFill>
                  <a:schemeClr val="dk2"/>
                </a:solidFill>
                <a:latin typeface="Roboto"/>
                <a:ea typeface="Roboto"/>
                <a:cs typeface="Roboto"/>
                <a:sym typeface="Roboto"/>
              </a:rPr>
              <a:t>TOs can safely change most sets to be best of 3 in order to decrease the length of the tournament</a:t>
            </a:r>
            <a:endParaRPr sz="1200">
              <a:solidFill>
                <a:schemeClr val="dk2"/>
              </a:solidFill>
              <a:latin typeface="Roboto"/>
              <a:ea typeface="Roboto"/>
              <a:cs typeface="Roboto"/>
              <a:sym typeface="Roboto"/>
            </a:endParaRPr>
          </a:p>
          <a:p>
            <a:pPr indent="-304800" lvl="1" marL="914400" rtl="0" algn="l">
              <a:spcBef>
                <a:spcPts val="0"/>
              </a:spcBef>
              <a:spcAft>
                <a:spcPts val="0"/>
              </a:spcAft>
              <a:buClr>
                <a:schemeClr val="dk2"/>
              </a:buClr>
              <a:buSzPts val="1200"/>
              <a:buFont typeface="Roboto"/>
              <a:buAutoNum type="alphaLcPeriod"/>
            </a:pPr>
            <a:r>
              <a:rPr lang="en" sz="1200">
                <a:solidFill>
                  <a:schemeClr val="dk2"/>
                </a:solidFill>
                <a:latin typeface="Roboto"/>
                <a:ea typeface="Roboto"/>
                <a:cs typeface="Roboto"/>
                <a:sym typeface="Roboto"/>
              </a:rPr>
              <a:t>Similarly to the Game Developer perspective, TOs can potentially opt to ban certain characters or stages if they deem them to be too strong and unfair to match integrity</a:t>
            </a:r>
            <a:endParaRPr sz="1200">
              <a:solidFill>
                <a:schemeClr val="dk2"/>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do we wish to accomplish?</a:t>
            </a:r>
            <a:endParaRPr/>
          </a:p>
        </p:txBody>
      </p:sp>
      <p:sp>
        <p:nvSpPr>
          <p:cNvPr id="80" name="Google Shape;80;p15"/>
          <p:cNvSpPr txBox="1"/>
          <p:nvPr/>
        </p:nvSpPr>
        <p:spPr>
          <a:xfrm>
            <a:off x="137375" y="1388900"/>
            <a:ext cx="8936100" cy="36783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The overall goal of over project is to develop a binary classification model to predict whether player(p1 or player 1) won or lost against their opponent in a given match</a:t>
            </a:r>
            <a:endParaRPr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To accomplish this we wish to feed our model all possible pre-game attributes with all values of our dataset in order to develop this model</a:t>
            </a:r>
            <a:endParaRPr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To do this however we must first clean our data to be in a useable form to run models on</a:t>
            </a:r>
            <a:endParaRPr sz="1500">
              <a:solidFill>
                <a:schemeClr val="dk2"/>
              </a:solidFill>
              <a:latin typeface="Roboto"/>
              <a:ea typeface="Roboto"/>
              <a:cs typeface="Roboto"/>
              <a:sym typeface="Roboto"/>
            </a:endParaRPr>
          </a:p>
        </p:txBody>
      </p:sp>
      <p:pic>
        <p:nvPicPr>
          <p:cNvPr id="81" name="Google Shape;81;p15"/>
          <p:cNvPicPr preferRelativeResize="0"/>
          <p:nvPr/>
        </p:nvPicPr>
        <p:blipFill>
          <a:blip r:embed="rId3">
            <a:alphaModFix/>
          </a:blip>
          <a:stretch>
            <a:fillRect/>
          </a:stretch>
        </p:blipFill>
        <p:spPr>
          <a:xfrm>
            <a:off x="994675" y="3134562"/>
            <a:ext cx="3571450" cy="2008949"/>
          </a:xfrm>
          <a:prstGeom prst="rect">
            <a:avLst/>
          </a:prstGeom>
          <a:noFill/>
          <a:ln>
            <a:noFill/>
          </a:ln>
        </p:spPr>
      </p:pic>
      <p:pic>
        <p:nvPicPr>
          <p:cNvPr id="82" name="Google Shape;82;p15"/>
          <p:cNvPicPr preferRelativeResize="0"/>
          <p:nvPr/>
        </p:nvPicPr>
        <p:blipFill>
          <a:blip r:embed="rId4">
            <a:alphaModFix/>
          </a:blip>
          <a:stretch>
            <a:fillRect/>
          </a:stretch>
        </p:blipFill>
        <p:spPr>
          <a:xfrm>
            <a:off x="4571995" y="3134550"/>
            <a:ext cx="3661656" cy="2008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Expansion of the game_data column</a:t>
            </a:r>
            <a:endParaRPr/>
          </a:p>
        </p:txBody>
      </p:sp>
      <p:sp>
        <p:nvSpPr>
          <p:cNvPr id="88" name="Google Shape;88;p16"/>
          <p:cNvSpPr txBox="1"/>
          <p:nvPr/>
        </p:nvSpPr>
        <p:spPr>
          <a:xfrm>
            <a:off x="53425" y="1335475"/>
            <a:ext cx="9004800" cy="37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Roboto"/>
                <a:ea typeface="Roboto"/>
                <a:cs typeface="Roboto"/>
                <a:sym typeface="Roboto"/>
              </a:rPr>
              <a:t>[{"winner_id": 288832, "loser_id": 1409499, "winner_score": null, "loser_score": null, "winner_char": "melee/fox", "loser_char": "melee/captainfalcon", "stage": "Yoshi's Story"}, {"winner_id": 288832, "loser_id": 1409499, "winner_score": null, "loser_score": null, "winner_char": "melee/fox", "loser_char": "melee/captainfalcon", "stage": "Battlefield"}]</a:t>
            </a:r>
            <a:endParaRPr sz="1500">
              <a:solidFill>
                <a:schemeClr val="dk2"/>
              </a:solidFill>
              <a:latin typeface="Roboto"/>
              <a:ea typeface="Roboto"/>
              <a:cs typeface="Roboto"/>
              <a:sym typeface="Roboto"/>
            </a:endParaRPr>
          </a:p>
          <a:p>
            <a:pPr indent="0" lvl="0" marL="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Each of the {} indicates a different match and the attributes in each match that we can extract as attributes  </a:t>
            </a:r>
            <a:endParaRPr sz="1500">
              <a:solidFill>
                <a:schemeClr val="dk2"/>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Cleaning Part 1</a:t>
            </a:r>
            <a:endParaRPr/>
          </a:p>
        </p:txBody>
      </p:sp>
      <p:sp>
        <p:nvSpPr>
          <p:cNvPr id="94" name="Google Shape;94;p17"/>
          <p:cNvSpPr txBox="1"/>
          <p:nvPr/>
        </p:nvSpPr>
        <p:spPr>
          <a:xfrm>
            <a:off x="53425" y="1343100"/>
            <a:ext cx="9035400" cy="38004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We first need to </a:t>
            </a:r>
            <a:r>
              <a:rPr lang="en" sz="1300">
                <a:solidFill>
                  <a:schemeClr val="dk2"/>
                </a:solidFill>
                <a:latin typeface="Roboto"/>
                <a:ea typeface="Roboto"/>
                <a:cs typeface="Roboto"/>
                <a:sym typeface="Roboto"/>
              </a:rPr>
              <a:t>expand</a:t>
            </a:r>
            <a:r>
              <a:rPr lang="en" sz="1300">
                <a:solidFill>
                  <a:schemeClr val="dk2"/>
                </a:solidFill>
                <a:latin typeface="Roboto"/>
                <a:ea typeface="Roboto"/>
                <a:cs typeface="Roboto"/>
                <a:sym typeface="Roboto"/>
              </a:rPr>
              <a:t> the ‘game_data’ column so that we can get all the attributes of each individual match. </a:t>
            </a:r>
            <a:endParaRPr sz="1300">
              <a:solidFill>
                <a:schemeClr val="dk2"/>
              </a:solidFill>
              <a:latin typeface="Roboto"/>
              <a:ea typeface="Roboto"/>
              <a:cs typeface="Roboto"/>
              <a:sym typeface="Roboto"/>
            </a:endParaRPr>
          </a:p>
          <a:p>
            <a:pPr indent="0" lvl="0" marL="457200" rtl="0" algn="l">
              <a:spcBef>
                <a:spcPts val="0"/>
              </a:spcBef>
              <a:spcAft>
                <a:spcPts val="0"/>
              </a:spcAft>
              <a:buNone/>
            </a:pPr>
            <a:r>
              <a:t/>
            </a:r>
            <a:endParaRPr sz="1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We will decide to remove all rows where there is no game data as the data there is categorical there is no way to get an average or </a:t>
            </a:r>
            <a:r>
              <a:rPr lang="en" sz="1300">
                <a:solidFill>
                  <a:schemeClr val="dk2"/>
                </a:solidFill>
                <a:latin typeface="Roboto"/>
                <a:ea typeface="Roboto"/>
                <a:cs typeface="Roboto"/>
                <a:sym typeface="Roboto"/>
              </a:rPr>
              <a:t>something </a:t>
            </a:r>
            <a:r>
              <a:rPr lang="en" sz="1300">
                <a:solidFill>
                  <a:schemeClr val="dk2"/>
                </a:solidFill>
                <a:latin typeface="Roboto"/>
                <a:ea typeface="Roboto"/>
                <a:cs typeface="Roboto"/>
                <a:sym typeface="Roboto"/>
              </a:rPr>
              <a:t>of the sort in regards to characters or stages. </a:t>
            </a:r>
            <a:endParaRPr sz="1300">
              <a:solidFill>
                <a:schemeClr val="dk2"/>
              </a:solidFill>
              <a:latin typeface="Roboto"/>
              <a:ea typeface="Roboto"/>
              <a:cs typeface="Roboto"/>
              <a:sym typeface="Roboto"/>
            </a:endParaRPr>
          </a:p>
          <a:p>
            <a:pPr indent="0" lvl="0" marL="457200" rtl="0" algn="l">
              <a:spcBef>
                <a:spcPts val="0"/>
              </a:spcBef>
              <a:spcAft>
                <a:spcPts val="0"/>
              </a:spcAft>
              <a:buNone/>
            </a:pPr>
            <a:r>
              <a:t/>
            </a:r>
            <a:endParaRPr sz="1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Also there would be no way to tell who won any of the matches</a:t>
            </a: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pic>
        <p:nvPicPr>
          <p:cNvPr id="95" name="Google Shape;95;p17"/>
          <p:cNvPicPr preferRelativeResize="0"/>
          <p:nvPr/>
        </p:nvPicPr>
        <p:blipFill>
          <a:blip r:embed="rId3">
            <a:alphaModFix/>
          </a:blip>
          <a:stretch>
            <a:fillRect/>
          </a:stretch>
        </p:blipFill>
        <p:spPr>
          <a:xfrm>
            <a:off x="1943813" y="2650613"/>
            <a:ext cx="4905375" cy="2162175"/>
          </a:xfrm>
          <a:prstGeom prst="rect">
            <a:avLst/>
          </a:prstGeom>
          <a:noFill/>
          <a:ln>
            <a:noFill/>
          </a:ln>
        </p:spPr>
      </p:pic>
      <p:pic>
        <p:nvPicPr>
          <p:cNvPr id="96" name="Google Shape;96;p17"/>
          <p:cNvPicPr preferRelativeResize="0"/>
          <p:nvPr/>
        </p:nvPicPr>
        <p:blipFill>
          <a:blip r:embed="rId4">
            <a:alphaModFix/>
          </a:blip>
          <a:stretch>
            <a:fillRect/>
          </a:stretch>
        </p:blipFill>
        <p:spPr>
          <a:xfrm>
            <a:off x="1953338" y="2650625"/>
            <a:ext cx="4886325" cy="2343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Cleaning Part 2</a:t>
            </a:r>
            <a:endParaRPr/>
          </a:p>
        </p:txBody>
      </p:sp>
      <p:sp>
        <p:nvSpPr>
          <p:cNvPr id="102" name="Google Shape;102;p18"/>
          <p:cNvSpPr txBox="1"/>
          <p:nvPr/>
        </p:nvSpPr>
        <p:spPr>
          <a:xfrm>
            <a:off x="53425" y="1343100"/>
            <a:ext cx="9035400" cy="38004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We then need to remove certain attributes that are not potential predictors for the outcome of the match</a:t>
            </a:r>
            <a:endParaRPr sz="1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These include: </a:t>
            </a:r>
            <a:endParaRPr sz="1300">
              <a:solidFill>
                <a:schemeClr val="dk2"/>
              </a:solidFill>
              <a:latin typeface="Roboto"/>
              <a:ea typeface="Roboto"/>
              <a:cs typeface="Roboto"/>
              <a:sym typeface="Roboto"/>
            </a:endParaRPr>
          </a:p>
          <a:p>
            <a:pPr indent="-311150" lvl="1" marL="914400" rtl="0" algn="l">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‘index’: This is not an actual attribute but it's just the index of where it is the database which is not actually part of the matches at all</a:t>
            </a:r>
            <a:endParaRPr sz="1300">
              <a:solidFill>
                <a:schemeClr val="dk2"/>
              </a:solidFill>
              <a:latin typeface="Roboto"/>
              <a:ea typeface="Roboto"/>
              <a:cs typeface="Roboto"/>
              <a:sym typeface="Roboto"/>
            </a:endParaRPr>
          </a:p>
          <a:p>
            <a:pPr indent="-311150" lvl="1" marL="914400" rtl="0" algn="l">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‘game’: We are only examining Melee so this is irrelevant</a:t>
            </a:r>
            <a:endParaRPr sz="1300">
              <a:solidFill>
                <a:schemeClr val="dk2"/>
              </a:solidFill>
              <a:latin typeface="Roboto"/>
              <a:ea typeface="Roboto"/>
              <a:cs typeface="Roboto"/>
              <a:sym typeface="Roboto"/>
            </a:endParaRPr>
          </a:p>
          <a:p>
            <a:pPr indent="-311150" lvl="1" marL="914400" rtl="0" algn="l">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‘game_data’: We are gonna expand the data in here eventually so this will be need to be removed</a:t>
            </a:r>
            <a:endParaRPr sz="1300">
              <a:solidFill>
                <a:schemeClr val="dk2"/>
              </a:solidFill>
              <a:latin typeface="Roboto"/>
              <a:ea typeface="Roboto"/>
              <a:cs typeface="Roboto"/>
              <a:sym typeface="Roboto"/>
            </a:endParaRPr>
          </a:p>
          <a:p>
            <a:pPr indent="-311150" lvl="1" marL="914400" rtl="0" algn="l">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‘key’: Same reason as index</a:t>
            </a:r>
            <a:endParaRPr sz="1300">
              <a:solidFill>
                <a:schemeClr val="dk2"/>
              </a:solidFill>
              <a:latin typeface="Roboto"/>
              <a:ea typeface="Roboto"/>
              <a:cs typeface="Roboto"/>
              <a:sym typeface="Roboto"/>
            </a:endParaRPr>
          </a:p>
          <a:p>
            <a:pPr indent="-311150" lvl="1" marL="914400" rtl="0" algn="l">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‘winner_score’, ‘loser_score’: These are post game attributes so they cannot be a factor in predicting the outcome </a:t>
            </a:r>
            <a:endParaRPr sz="1300">
              <a:solidFill>
                <a:schemeClr val="dk2"/>
              </a:solidFill>
              <a:latin typeface="Roboto"/>
              <a:ea typeface="Roboto"/>
              <a:cs typeface="Roboto"/>
              <a:sym typeface="Roboto"/>
            </a:endParaRPr>
          </a:p>
          <a:p>
            <a:pPr indent="-311150" lvl="1" marL="914400" rtl="0" algn="l">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‘winner_id’: This is the winner of the whole set and not an individual match so it is not applicable here  </a:t>
            </a:r>
            <a:endParaRPr sz="1300">
              <a:solidFill>
                <a:schemeClr val="dk2"/>
              </a:solidFill>
              <a:latin typeface="Roboto"/>
              <a:ea typeface="Roboto"/>
              <a:cs typeface="Roboto"/>
              <a:sym typeface="Roboto"/>
            </a:endParaRPr>
          </a:p>
          <a:p>
            <a:pPr indent="0" lvl="0" marL="914400" rtl="0" algn="l">
              <a:spcBef>
                <a:spcPts val="0"/>
              </a:spcBef>
              <a:spcAft>
                <a:spcPts val="0"/>
              </a:spcAft>
              <a:buNone/>
            </a:pPr>
            <a:r>
              <a:t/>
            </a:r>
            <a:endParaRPr sz="1300">
              <a:solidFill>
                <a:schemeClr val="dk2"/>
              </a:solidFill>
              <a:latin typeface="Roboto"/>
              <a:ea typeface="Roboto"/>
              <a:cs typeface="Roboto"/>
              <a:sym typeface="Roboto"/>
            </a:endParaRPr>
          </a:p>
          <a:p>
            <a:pPr indent="0" lvl="0" marL="914400" rtl="0" algn="l">
              <a:spcBef>
                <a:spcPts val="0"/>
              </a:spcBef>
              <a:spcAft>
                <a:spcPts val="0"/>
              </a:spcAft>
              <a:buNone/>
            </a:pPr>
            <a:r>
              <a:t/>
            </a:r>
            <a:endParaRPr sz="1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Next we standardize the naming conventions for the characters, the location name, and also decide to add a standard ‘bracket_name’ to just be the default ‘Bracket’ and we do not have to throw away all data without it </a:t>
            </a: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pic>
        <p:nvPicPr>
          <p:cNvPr id="103" name="Google Shape;103;p18"/>
          <p:cNvPicPr preferRelativeResize="0"/>
          <p:nvPr/>
        </p:nvPicPr>
        <p:blipFill>
          <a:blip r:embed="rId3">
            <a:alphaModFix/>
          </a:blip>
          <a:stretch>
            <a:fillRect/>
          </a:stretch>
        </p:blipFill>
        <p:spPr>
          <a:xfrm>
            <a:off x="183100" y="3407925"/>
            <a:ext cx="8905726" cy="369950"/>
          </a:xfrm>
          <a:prstGeom prst="rect">
            <a:avLst/>
          </a:prstGeom>
          <a:noFill/>
          <a:ln>
            <a:noFill/>
          </a:ln>
        </p:spPr>
      </p:pic>
      <p:pic>
        <p:nvPicPr>
          <p:cNvPr id="104" name="Google Shape;104;p18"/>
          <p:cNvPicPr preferRelativeResize="0"/>
          <p:nvPr/>
        </p:nvPicPr>
        <p:blipFill>
          <a:blip r:embed="rId4">
            <a:alphaModFix/>
          </a:blip>
          <a:stretch>
            <a:fillRect/>
          </a:stretch>
        </p:blipFill>
        <p:spPr>
          <a:xfrm>
            <a:off x="619250" y="4223750"/>
            <a:ext cx="7549074" cy="818375"/>
          </a:xfrm>
          <a:prstGeom prst="rect">
            <a:avLst/>
          </a:prstGeom>
          <a:noFill/>
          <a:ln>
            <a:noFill/>
          </a:ln>
        </p:spPr>
      </p:pic>
      <p:pic>
        <p:nvPicPr>
          <p:cNvPr id="105" name="Google Shape;105;p18"/>
          <p:cNvPicPr preferRelativeResize="0"/>
          <p:nvPr/>
        </p:nvPicPr>
        <p:blipFill>
          <a:blip r:embed="rId5">
            <a:alphaModFix/>
          </a:blip>
          <a:stretch>
            <a:fillRect/>
          </a:stretch>
        </p:blipFill>
        <p:spPr>
          <a:xfrm>
            <a:off x="183100" y="3407925"/>
            <a:ext cx="8905724" cy="369950"/>
          </a:xfrm>
          <a:prstGeom prst="rect">
            <a:avLst/>
          </a:prstGeom>
          <a:noFill/>
          <a:ln>
            <a:noFill/>
          </a:ln>
        </p:spPr>
      </p:pic>
      <p:pic>
        <p:nvPicPr>
          <p:cNvPr id="106" name="Google Shape;106;p18"/>
          <p:cNvPicPr preferRelativeResize="0"/>
          <p:nvPr/>
        </p:nvPicPr>
        <p:blipFill>
          <a:blip r:embed="rId6">
            <a:alphaModFix/>
          </a:blip>
          <a:stretch>
            <a:fillRect/>
          </a:stretch>
        </p:blipFill>
        <p:spPr>
          <a:xfrm>
            <a:off x="619250" y="4223750"/>
            <a:ext cx="7787675" cy="919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Cleaning Part 3</a:t>
            </a:r>
            <a:endParaRPr/>
          </a:p>
        </p:txBody>
      </p:sp>
      <p:sp>
        <p:nvSpPr>
          <p:cNvPr id="112" name="Google Shape;112;p19"/>
          <p:cNvSpPr txBox="1"/>
          <p:nvPr/>
        </p:nvSpPr>
        <p:spPr>
          <a:xfrm>
            <a:off x="53425" y="1343100"/>
            <a:ext cx="9035400" cy="38004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We must now alter the dataframe in order to indicate if player 1 won the match</a:t>
            </a:r>
            <a:endParaRPr sz="1300">
              <a:solidFill>
                <a:schemeClr val="dk2"/>
              </a:solidFill>
              <a:latin typeface="Roboto"/>
              <a:ea typeface="Roboto"/>
              <a:cs typeface="Roboto"/>
              <a:sym typeface="Roboto"/>
            </a:endParaRPr>
          </a:p>
          <a:p>
            <a:pPr indent="0" lvl="0" marL="457200" rtl="0" algn="l">
              <a:spcBef>
                <a:spcPts val="0"/>
              </a:spcBef>
              <a:spcAft>
                <a:spcPts val="0"/>
              </a:spcAft>
              <a:buNone/>
            </a:pPr>
            <a:r>
              <a:t/>
            </a:r>
            <a:endParaRPr sz="1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We do this by locating where the player 1 id is equal to the </a:t>
            </a:r>
            <a:r>
              <a:rPr lang="en" sz="1300">
                <a:solidFill>
                  <a:schemeClr val="dk2"/>
                </a:solidFill>
                <a:latin typeface="Roboto"/>
                <a:ea typeface="Roboto"/>
                <a:cs typeface="Roboto"/>
                <a:sym typeface="Roboto"/>
              </a:rPr>
              <a:t>winner</a:t>
            </a:r>
            <a:r>
              <a:rPr lang="en" sz="1300">
                <a:solidFill>
                  <a:schemeClr val="dk2"/>
                </a:solidFill>
                <a:latin typeface="Roboto"/>
                <a:ea typeface="Roboto"/>
                <a:cs typeface="Roboto"/>
                <a:sym typeface="Roboto"/>
              </a:rPr>
              <a:t> id, if so in the new column ‘win_status’ will be equal to ‘win’ and if not then it is ‘lose’</a:t>
            </a:r>
            <a:endParaRPr sz="1300">
              <a:solidFill>
                <a:schemeClr val="dk2"/>
              </a:solidFill>
              <a:latin typeface="Roboto"/>
              <a:ea typeface="Roboto"/>
              <a:cs typeface="Roboto"/>
              <a:sym typeface="Roboto"/>
            </a:endParaRPr>
          </a:p>
          <a:p>
            <a:pPr indent="0" lvl="0" marL="457200" rtl="0" algn="l">
              <a:spcBef>
                <a:spcPts val="0"/>
              </a:spcBef>
              <a:spcAft>
                <a:spcPts val="0"/>
              </a:spcAft>
              <a:buNone/>
            </a:pPr>
            <a:r>
              <a:t/>
            </a:r>
            <a:endParaRPr sz="1300">
              <a:solidFill>
                <a:schemeClr val="dk2"/>
              </a:solidFill>
              <a:latin typeface="Roboto"/>
              <a:ea typeface="Roboto"/>
              <a:cs typeface="Roboto"/>
              <a:sym typeface="Roboto"/>
            </a:endParaRPr>
          </a:p>
          <a:p>
            <a:pPr indent="0" lvl="0" marL="457200" rtl="0" algn="l">
              <a:spcBef>
                <a:spcPts val="0"/>
              </a:spcBef>
              <a:spcAft>
                <a:spcPts val="0"/>
              </a:spcAft>
              <a:buNone/>
            </a:pPr>
            <a:r>
              <a:rPr lang="en" sz="1300">
                <a:solidFill>
                  <a:schemeClr val="dk2"/>
                </a:solidFill>
                <a:latin typeface="Roboto"/>
                <a:ea typeface="Roboto"/>
                <a:cs typeface="Roboto"/>
                <a:sym typeface="Roboto"/>
              </a:rPr>
              <a:t> </a:t>
            </a:r>
            <a:endParaRPr sz="1300">
              <a:solidFill>
                <a:schemeClr val="dk2"/>
              </a:solidFill>
              <a:latin typeface="Roboto"/>
              <a:ea typeface="Roboto"/>
              <a:cs typeface="Roboto"/>
              <a:sym typeface="Roboto"/>
            </a:endParaRPr>
          </a:p>
        </p:txBody>
      </p:sp>
      <p:pic>
        <p:nvPicPr>
          <p:cNvPr id="113" name="Google Shape;113;p19"/>
          <p:cNvPicPr preferRelativeResize="0"/>
          <p:nvPr/>
        </p:nvPicPr>
        <p:blipFill>
          <a:blip r:embed="rId3">
            <a:alphaModFix/>
          </a:blip>
          <a:stretch>
            <a:fillRect/>
          </a:stretch>
        </p:blipFill>
        <p:spPr>
          <a:xfrm>
            <a:off x="2181250" y="2303813"/>
            <a:ext cx="4781550" cy="2733675"/>
          </a:xfrm>
          <a:prstGeom prst="rect">
            <a:avLst/>
          </a:prstGeom>
          <a:noFill/>
          <a:ln>
            <a:noFill/>
          </a:ln>
        </p:spPr>
      </p:pic>
      <p:pic>
        <p:nvPicPr>
          <p:cNvPr id="114" name="Google Shape;114;p19"/>
          <p:cNvPicPr preferRelativeResize="0"/>
          <p:nvPr/>
        </p:nvPicPr>
        <p:blipFill>
          <a:blip r:embed="rId4">
            <a:alphaModFix/>
          </a:blip>
          <a:stretch>
            <a:fillRect/>
          </a:stretch>
        </p:blipFill>
        <p:spPr>
          <a:xfrm>
            <a:off x="2181250" y="2299075"/>
            <a:ext cx="4781549" cy="2743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Cleaning Part 4</a:t>
            </a:r>
            <a:endParaRPr/>
          </a:p>
          <a:p>
            <a:pPr indent="0" lvl="0" marL="0" rtl="0" algn="l">
              <a:spcBef>
                <a:spcPts val="0"/>
              </a:spcBef>
              <a:spcAft>
                <a:spcPts val="0"/>
              </a:spcAft>
              <a:buNone/>
            </a:pPr>
            <a:r>
              <a:t/>
            </a:r>
            <a:endParaRPr/>
          </a:p>
        </p:txBody>
      </p:sp>
      <p:pic>
        <p:nvPicPr>
          <p:cNvPr id="120" name="Google Shape;120;p20"/>
          <p:cNvPicPr preferRelativeResize="0"/>
          <p:nvPr/>
        </p:nvPicPr>
        <p:blipFill>
          <a:blip r:embed="rId3">
            <a:alphaModFix/>
          </a:blip>
          <a:stretch>
            <a:fillRect/>
          </a:stretch>
        </p:blipFill>
        <p:spPr>
          <a:xfrm>
            <a:off x="0" y="1360950"/>
            <a:ext cx="9144001" cy="1857176"/>
          </a:xfrm>
          <a:prstGeom prst="rect">
            <a:avLst/>
          </a:prstGeom>
          <a:noFill/>
          <a:ln>
            <a:noFill/>
          </a:ln>
        </p:spPr>
      </p:pic>
      <p:pic>
        <p:nvPicPr>
          <p:cNvPr id="121" name="Google Shape;121;p20"/>
          <p:cNvPicPr preferRelativeResize="0"/>
          <p:nvPr/>
        </p:nvPicPr>
        <p:blipFill>
          <a:blip r:embed="rId4">
            <a:alphaModFix/>
          </a:blip>
          <a:stretch>
            <a:fillRect/>
          </a:stretch>
        </p:blipFill>
        <p:spPr>
          <a:xfrm>
            <a:off x="0" y="1360950"/>
            <a:ext cx="9143999" cy="1857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Cleaning Part 5</a:t>
            </a:r>
            <a:endParaRPr/>
          </a:p>
        </p:txBody>
      </p:sp>
      <p:sp>
        <p:nvSpPr>
          <p:cNvPr id="127" name="Google Shape;127;p21"/>
          <p:cNvSpPr txBox="1"/>
          <p:nvPr/>
        </p:nvSpPr>
        <p:spPr>
          <a:xfrm>
            <a:off x="160250" y="1411800"/>
            <a:ext cx="8883000" cy="35790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If any NAN values exist now we now wish to remove them</a:t>
            </a:r>
            <a:endParaRPr sz="1300">
              <a:solidFill>
                <a:schemeClr val="dk2"/>
              </a:solidFill>
              <a:latin typeface="Roboto"/>
              <a:ea typeface="Roboto"/>
              <a:cs typeface="Roboto"/>
              <a:sym typeface="Roboto"/>
            </a:endParaRPr>
          </a:p>
          <a:p>
            <a:pPr indent="0" lvl="0" marL="457200" rtl="0" algn="l">
              <a:spcBef>
                <a:spcPts val="0"/>
              </a:spcBef>
              <a:spcAft>
                <a:spcPts val="0"/>
              </a:spcAft>
              <a:buNone/>
            </a:pPr>
            <a:r>
              <a:t/>
            </a:r>
            <a:endParaRPr sz="1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At this point the 1st cleaned dataset can be saved</a:t>
            </a:r>
            <a:endParaRPr sz="1300">
              <a:solidFill>
                <a:schemeClr val="dk2"/>
              </a:solidFill>
              <a:latin typeface="Roboto"/>
              <a:ea typeface="Roboto"/>
              <a:cs typeface="Roboto"/>
              <a:sym typeface="Roboto"/>
            </a:endParaRPr>
          </a:p>
        </p:txBody>
      </p:sp>
      <p:pic>
        <p:nvPicPr>
          <p:cNvPr id="128" name="Google Shape;128;p21"/>
          <p:cNvPicPr preferRelativeResize="0"/>
          <p:nvPr/>
        </p:nvPicPr>
        <p:blipFill>
          <a:blip r:embed="rId3">
            <a:alphaModFix/>
          </a:blip>
          <a:stretch>
            <a:fillRect/>
          </a:stretch>
        </p:blipFill>
        <p:spPr>
          <a:xfrm>
            <a:off x="4708525" y="2305575"/>
            <a:ext cx="4385175" cy="2776125"/>
          </a:xfrm>
          <a:prstGeom prst="rect">
            <a:avLst/>
          </a:prstGeom>
          <a:noFill/>
          <a:ln>
            <a:noFill/>
          </a:ln>
        </p:spPr>
      </p:pic>
      <p:pic>
        <p:nvPicPr>
          <p:cNvPr id="129" name="Google Shape;129;p21"/>
          <p:cNvPicPr preferRelativeResize="0"/>
          <p:nvPr/>
        </p:nvPicPr>
        <p:blipFill>
          <a:blip r:embed="rId4">
            <a:alphaModFix/>
          </a:blip>
          <a:stretch>
            <a:fillRect/>
          </a:stretch>
        </p:blipFill>
        <p:spPr>
          <a:xfrm>
            <a:off x="4708525" y="2305575"/>
            <a:ext cx="4385175" cy="2776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